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7DF"/>
    <a:srgbClr val="3D7EC1"/>
    <a:srgbClr val="0764C9"/>
    <a:srgbClr val="80BBEC"/>
    <a:srgbClr val="FBF08B"/>
    <a:srgbClr val="FDDC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78" autoAdjust="0"/>
    <p:restoredTop sz="88534" autoAdjust="0"/>
  </p:normalViewPr>
  <p:slideViewPr>
    <p:cSldViewPr snapToGrid="0" showGuides="1">
      <p:cViewPr>
        <p:scale>
          <a:sx n="75" d="100"/>
          <a:sy n="75" d="100"/>
        </p:scale>
        <p:origin x="868" y="5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A00510-FC84-46B4-9CFF-6826122958A3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7CC76B-F52E-46CF-A60B-181C0C626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304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E196B-69CD-8126-B6CA-430FB2131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3F5F28-57FF-29FB-688D-84924327BD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49850B-68D2-E9A3-D140-FDEBCF4CD9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一、板块定位</a:t>
            </a:r>
            <a:endParaRPr lang="en-US" altLang="zh-CN" b="1" i="0" dirty="0">
              <a:solidFill>
                <a:srgbClr val="1F2329"/>
              </a:solidFill>
              <a:effectLst/>
              <a:latin typeface="ui-sans-serif"/>
            </a:endParaRPr>
          </a:p>
          <a:p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“赛程安排”是网站多赛区赛事时间总览中枢，整合了第十五届全运会“粤、港、澳”三地赛区的全部赛事日程，，帮助用户掌握跨区域赛事的时间脉络。 </a:t>
            </a:r>
            <a:endParaRPr lang="en-US" altLang="zh-CN" dirty="0">
              <a:solidFill>
                <a:srgbClr val="1F2329"/>
              </a:solidFill>
              <a:latin typeface="ui-sans-serif"/>
            </a:endParaRPr>
          </a:p>
          <a:p>
            <a:endParaRPr lang="en-US" altLang="zh-CN" b="0" i="0" dirty="0">
              <a:solidFill>
                <a:srgbClr val="1F2329"/>
              </a:solidFill>
              <a:effectLst/>
              <a:latin typeface="ui-sans-serif"/>
            </a:endParaRPr>
          </a:p>
          <a:p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二、内容设计</a:t>
            </a:r>
            <a:endParaRPr lang="en-US" altLang="zh-CN" b="0" i="0" dirty="0">
              <a:solidFill>
                <a:srgbClr val="1F2329"/>
              </a:solidFill>
              <a:effectLst/>
              <a:latin typeface="ui-sans-serif"/>
            </a:endParaRPr>
          </a:p>
          <a:p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 </a:t>
            </a:r>
            <a:r>
              <a:rPr lang="en-US" altLang="zh-CN" b="0" i="0" dirty="0">
                <a:solidFill>
                  <a:srgbClr val="1F2329"/>
                </a:solidFill>
                <a:effectLst/>
                <a:latin typeface="ui-sans-serif"/>
              </a:rPr>
              <a:t>1. **</a:t>
            </a:r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多赛区体系的“区域化缩影”**： 全运会覆盖广东、香港、澳门多区域，每个赛区页面均采用“**地域视觉</a:t>
            </a:r>
            <a:r>
              <a:rPr lang="en-US" altLang="zh-CN" b="0" i="0" dirty="0">
                <a:solidFill>
                  <a:srgbClr val="1F2329"/>
                </a:solidFill>
                <a:effectLst/>
                <a:latin typeface="ui-sans-serif"/>
              </a:rPr>
              <a:t>+</a:t>
            </a:r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赛程表格**”的设计逻辑</a:t>
            </a:r>
            <a:r>
              <a:rPr lang="en-US" altLang="zh-CN" b="0" i="0" dirty="0">
                <a:solidFill>
                  <a:srgbClr val="1F2329"/>
                </a:solidFill>
                <a:effectLst/>
                <a:latin typeface="ui-sans-serif"/>
              </a:rPr>
              <a:t>——</a:t>
            </a:r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以该赛区地标建筑、特色元素（如广州的城市天际线）结合运动项目关键词营造视觉记忆点，同时以统一的“项目</a:t>
            </a:r>
            <a:r>
              <a:rPr lang="en-US" altLang="zh-CN" b="0" i="0" dirty="0">
                <a:solidFill>
                  <a:srgbClr val="1F2329"/>
                </a:solidFill>
                <a:effectLst/>
                <a:latin typeface="ui-sans-serif"/>
              </a:rPr>
              <a:t>-</a:t>
            </a:r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日期</a:t>
            </a:r>
            <a:r>
              <a:rPr lang="en-US" altLang="zh-CN" b="0" i="0" dirty="0">
                <a:solidFill>
                  <a:srgbClr val="1F2329"/>
                </a:solidFill>
                <a:effectLst/>
                <a:latin typeface="ui-sans-serif"/>
              </a:rPr>
              <a:t>-</a:t>
            </a:r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时间”表格结构呈现赛程，既保证多赛区视觉风格的一致性，又通过地域元素区分赛区属性。</a:t>
            </a:r>
            <a:endParaRPr lang="en-US" altLang="zh-CN" b="0" i="0" dirty="0">
              <a:solidFill>
                <a:srgbClr val="1F2329"/>
              </a:solidFill>
              <a:effectLst/>
              <a:latin typeface="ui-sans-serif"/>
            </a:endParaRPr>
          </a:p>
          <a:p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 </a:t>
            </a:r>
            <a:r>
              <a:rPr lang="en-US" altLang="zh-CN" b="0" i="0" dirty="0">
                <a:solidFill>
                  <a:srgbClr val="1F2329"/>
                </a:solidFill>
                <a:effectLst/>
                <a:latin typeface="ui-sans-serif"/>
              </a:rPr>
              <a:t>2. **</a:t>
            </a:r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信息颗粒度与扩展性**： 表格涵盖项目、日期、具体时段等关键信息，其他赛区（如香港赛区、澳门赛区及广东其他承办城市）也将以同款逻辑呈现，形成“多赛区赛程矩阵”，用户可通过赛区切换（如广州、香港、澳门标签）一站式查询跨区域赛事。 </a:t>
            </a:r>
            <a:endParaRPr lang="en-US" altLang="zh-CN" b="0" i="0" dirty="0">
              <a:solidFill>
                <a:srgbClr val="1F2329"/>
              </a:solidFill>
              <a:effectLst/>
              <a:latin typeface="ui-sans-serif"/>
            </a:endParaRPr>
          </a:p>
          <a:p>
            <a:r>
              <a:rPr lang="zh-CN" altLang="en-US" b="0" i="0" dirty="0">
                <a:solidFill>
                  <a:srgbClr val="1F2329"/>
                </a:solidFill>
                <a:effectLst/>
                <a:latin typeface="ui-sans-serif"/>
              </a:rPr>
              <a:t>三、功能价值 </a:t>
            </a:r>
            <a:endParaRPr lang="en-US" altLang="zh-CN" b="0" i="0" dirty="0">
              <a:solidFill>
                <a:srgbClr val="1F2329"/>
              </a:solidFill>
              <a:effectLst/>
              <a:latin typeface="ui-sans-serif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作为“跨区域全运赛事”的时间导航工具，该板块对跨赛区参与者可统筹粤、港、澳三地赛事时间以规划行程，同时串联平台“直播大厅”“赛场速讯”等板块，让用户实现多赛区下“赛程查询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直播观看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新闻跟进”的全链路体验，强化跨区域赛事信息服务能力。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4B8530-4AE4-3A76-5B3B-7F941F4B6F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88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D2D73-B0A5-7501-C43E-3CC8833BF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68A228-22D8-5CA4-9F05-DB71CB76FF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B8AE60-AA9D-C617-CFC5-B63C00F27A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“赛场速讯”是网站的**实时新闻报道核心板块**，以“零时差”的资讯更新节奏，聚焦全运多项目赛事前沿动态。板块涵盖羽毛球、女排、橄榄球、游泳、乒乓球等多领域战报，通过“项目亮点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赛事结果”的简洁形式，搭配精准时间戳（如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2025-11-15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多场次赛事资讯），第一时间呈现江苏队多项目夺冠、香港橄榄球队重返全运夺冠、潘展乐等明星运动员赛场表现及全国纪录刷新等关键节点。它既是用户追踪赛事进展的“信息雷达”，又能为“赛程安排”“直播大厅”等板块提供新闻语境，形成“动态追踪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行程规划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直播观看”的信息闭环，助力用户沉浸式掌握全运赛事全貌。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309748-BC57-3727-6926-7F95D4999D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93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3DBB4-83DE-7821-438F-80F46DDC6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35D1D6-3555-3397-F8DC-0C070239F3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0102CA-F2B1-1920-FBFA-9B5269FD9D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一、板块定位 “直播大厅”是网站**全运赛事直播信息聚合中枢**，分为“正在直播”与“即将直播”两大模块，覆盖全运多项目、多赛区直播信息，用户点击可直接跳转央视网对应直播内容，打造“一键观赛”的全链路体验。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二、内容设计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**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双模块信息分层**：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“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正在直播”模块：以赛事场景封面图（如游泳、篮球、排球赛事画面）直观呈现当下赛事，明确标注项目名称、举办场馆、直播时段及“直播中”状态，让用户即时锁定实时对决；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“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即将直播”模块：通过赛事明星或项目特色封面图，提前预告乒乓球、羽毛球、体操等赛事的项目、场馆、直播时间，助力用户提前规划观赛日程。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**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信息颗粒度与跳转逻辑**： 每个直播条目均包含“项目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场馆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时间”核心信息，点击后直接链接至央视网对应直播页，实现从直播信息浏览到观赛的无缝跳转，且覆盖粤、港、澳多赛区赛事直播资源。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三、功能价值 串联“赛程安排”“赛场速讯”板块，形成“赛程规划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直播观看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动态追踪”的全运信息闭环，让用户既能通过“正在直播”即时沉浸观赛，又能借助“即将直播”提前布局观赛计划，全方位满足全运赛事的视听与信息需求。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832B67-282C-61C0-52D5-D9E0DE93E8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752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BC4B3-4908-35AA-AF92-CED70197A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B6E415-C7EB-FB4D-5806-2E709941A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F3B884-DDEE-E9BB-2A9A-4AC63C6CD7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一、板块定位 “直播大厅”是网站**全运赛事直播信息聚合中枢**，分为“正在直播”与“即将直播”两大模块，覆盖全运多项目、多赛区直播信息，用户点击可直接跳转央视网对应直播内容，打造“一键观赛”的全链路体验。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二、内容设计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**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双模块信息分层**：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“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正在直播”模块：以赛事场景封面图（如游泳、篮球、排球赛事画面）直观呈现当下赛事，明确标注项目名称、举办场馆、直播时段及“直播中”状态，让用户即时锁定实时对决；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“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即将直播”模块：通过赛事明星或项目特色封面图，提前预告乒乓球、羽毛球、体操等赛事的项目、场馆、直播时间，助力用户提前规划观赛日程。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**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信息颗粒度与跳转逻辑**： 每个直播条目均包含“项目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场馆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时间”核心信息，点击后直接链接至央视网对应直播页，实现从直播信息浏览到观赛的无缝跳转，且覆盖粤、港、澳多赛区赛事直播资源。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三、功能价值 串联“赛程安排”“赛场速讯”板块，形成“赛程规划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直播观看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动态追踪”的全运信息闭环，让用户既能通过“正在直播”即时沉浸观赛，又能借助“即将直播”提前布局观赛计划，全方位满足全运赛事的视听与信息需求。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E94F66-5B5B-BFE7-510B-FAFE8BF863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593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7611F-2D37-5D7A-2477-E600AF771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67190E-741C-1A12-404F-9C237B5968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E14B89-F8D3-7480-9CA7-12DB7AE432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2993F-37DB-853D-4F22-057E3AF733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7564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DB844-AB44-202B-2DD0-5184B7055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5A4437-BAE5-A8D1-FE18-6F4F807266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B58084-9FD1-D439-9352-AB97088C07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C730E-74DE-91EE-4D8F-CE540631BD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201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20997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B4EE792-3FEC-431B-C57C-D51BBF21F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C369CE4-6AAB-52DE-38FF-63AD13034F3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2">
            <a:extLst>
              <a:ext uri="{FF2B5EF4-FFF2-40B4-BE49-F238E27FC236}">
                <a16:creationId xmlns:a16="http://schemas.microsoft.com/office/drawing/2014/main" id="{181A67F2-BCEE-B672-9C74-EF1B461FDD2B}"/>
              </a:ext>
            </a:extLst>
          </p:cNvPr>
          <p:cNvSpPr/>
          <p:nvPr/>
        </p:nvSpPr>
        <p:spPr>
          <a:xfrm rot="21176956">
            <a:off x="2122112" y="-231723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111CE1FC-149E-0BAF-3D94-AA8C7332F160}"/>
              </a:ext>
            </a:extLst>
          </p:cNvPr>
          <p:cNvSpPr/>
          <p:nvPr/>
        </p:nvSpPr>
        <p:spPr>
          <a:xfrm rot="560234" flipV="1">
            <a:off x="8782902" y="-723125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35000"/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1348367B-BEA5-25BC-91CA-CC14ACB2C781}"/>
              </a:ext>
            </a:extLst>
          </p:cNvPr>
          <p:cNvGrpSpPr/>
          <p:nvPr/>
        </p:nvGrpSpPr>
        <p:grpSpPr>
          <a:xfrm>
            <a:off x="1774101" y="-258038"/>
            <a:ext cx="10837477" cy="4186353"/>
            <a:chOff x="398260" y="1616122"/>
            <a:chExt cx="6805287" cy="6465389"/>
          </a:xfrm>
          <a:noFill/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CE13D92-0226-D09E-FFA1-B718C34E6B84}"/>
                </a:ext>
              </a:extLst>
            </p:cNvPr>
            <p:cNvSpPr txBox="1"/>
            <p:nvPr/>
          </p:nvSpPr>
          <p:spPr>
            <a:xfrm>
              <a:off x="1508792" y="2728040"/>
              <a:ext cx="1766328" cy="28757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情</a:t>
              </a:r>
              <a:endParaRPr lang="en-US" altLang="zh-CN" sz="11500" dirty="0">
                <a:solidFill>
                  <a:srgbClr val="FCF7DF"/>
                </a:solidFill>
                <a:latin typeface="华文行楷" panose="02010800040101010101" pitchFamily="2" charset="-122"/>
                <a:ea typeface="华文行楷" panose="02010800040101010101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5BBB6C9-71C4-263B-C858-4157CE2BAEC5}"/>
                </a:ext>
              </a:extLst>
            </p:cNvPr>
            <p:cNvSpPr txBox="1"/>
            <p:nvPr/>
          </p:nvSpPr>
          <p:spPr>
            <a:xfrm>
              <a:off x="398260" y="1616122"/>
              <a:ext cx="1965587" cy="40878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66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激</a:t>
              </a:r>
              <a:endParaRPr lang="en-US" altLang="zh-CN" sz="16600" dirty="0">
                <a:solidFill>
                  <a:srgbClr val="FCF7DF"/>
                </a:solidFill>
                <a:latin typeface="华文行楷" panose="02010800040101010101" pitchFamily="2" charset="-122"/>
                <a:ea typeface="华文行楷" panose="02010800040101010101" pitchFamily="2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6961457-D926-4CA3-EBFA-97475148C5CF}"/>
                </a:ext>
              </a:extLst>
            </p:cNvPr>
            <p:cNvSpPr txBox="1"/>
            <p:nvPr/>
          </p:nvSpPr>
          <p:spPr>
            <a:xfrm>
              <a:off x="5459569" y="4128151"/>
              <a:ext cx="1743978" cy="28757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区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CBB19101-27FB-59A0-0A68-878371DF5582}"/>
                </a:ext>
              </a:extLst>
            </p:cNvPr>
            <p:cNvSpPr txBox="1"/>
            <p:nvPr/>
          </p:nvSpPr>
          <p:spPr>
            <a:xfrm>
              <a:off x="4717245" y="3797917"/>
              <a:ext cx="1389837" cy="28757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湾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FB6283C-4360-B07B-4D75-A2C0E0276944}"/>
                </a:ext>
              </a:extLst>
            </p:cNvPr>
            <p:cNvSpPr txBox="1"/>
            <p:nvPr/>
          </p:nvSpPr>
          <p:spPr>
            <a:xfrm>
              <a:off x="3895009" y="4303868"/>
              <a:ext cx="2098194" cy="28757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大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68307F2-186D-8722-6061-843B03F071FF}"/>
                </a:ext>
              </a:extLst>
            </p:cNvPr>
            <p:cNvSpPr txBox="1"/>
            <p:nvPr/>
          </p:nvSpPr>
          <p:spPr>
            <a:xfrm>
              <a:off x="3193075" y="4165910"/>
              <a:ext cx="1809184" cy="28757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力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4B4C5F70-11F8-8CCF-E8BF-C3FD558AE980}"/>
                </a:ext>
              </a:extLst>
            </p:cNvPr>
            <p:cNvSpPr txBox="1"/>
            <p:nvPr/>
          </p:nvSpPr>
          <p:spPr>
            <a:xfrm>
              <a:off x="2198275" y="4373945"/>
              <a:ext cx="1092341" cy="370756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50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活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1B14C56B-5DA7-018C-FE67-64AE1BB732FF}"/>
                </a:ext>
              </a:extLst>
            </p:cNvPr>
            <p:cNvSpPr txBox="1"/>
            <p:nvPr/>
          </p:nvSpPr>
          <p:spPr>
            <a:xfrm>
              <a:off x="4076668" y="1884433"/>
              <a:ext cx="1476372" cy="28757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会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0F6406C8-C28A-08BE-253E-3D5D80808A31}"/>
                </a:ext>
              </a:extLst>
            </p:cNvPr>
            <p:cNvSpPr txBox="1"/>
            <p:nvPr/>
          </p:nvSpPr>
          <p:spPr>
            <a:xfrm>
              <a:off x="3227916" y="2055786"/>
              <a:ext cx="1320179" cy="342236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38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运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80B66284-2048-F767-BE05-CD223A7490B8}"/>
                </a:ext>
              </a:extLst>
            </p:cNvPr>
            <p:cNvSpPr txBox="1"/>
            <p:nvPr/>
          </p:nvSpPr>
          <p:spPr>
            <a:xfrm>
              <a:off x="2389777" y="2229700"/>
              <a:ext cx="1389837" cy="28757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rgbClr val="FCF7DF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全</a:t>
              </a: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2F3D60F1-DCC5-80C5-1529-5C1B5062B3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9" t="21841" r="51750" b="13738"/>
          <a:stretch>
            <a:fillRect/>
          </a:stretch>
        </p:blipFill>
        <p:spPr>
          <a:xfrm rot="246103">
            <a:off x="6377594" y="2982281"/>
            <a:ext cx="3186896" cy="399492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AB14A8D-E8A4-4A25-6727-EB70907A9FD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97" t="20277" r="12742" b="14221"/>
          <a:stretch>
            <a:fillRect/>
          </a:stretch>
        </p:blipFill>
        <p:spPr>
          <a:xfrm rot="21273490">
            <a:off x="2658635" y="3053799"/>
            <a:ext cx="3006191" cy="3831628"/>
          </a:xfrm>
          <a:prstGeom prst="rect">
            <a:avLst/>
          </a:prstGeom>
        </p:spPr>
      </p:pic>
      <p:sp>
        <p:nvSpPr>
          <p:cNvPr id="5" name="Freeform 2">
            <a:extLst>
              <a:ext uri="{FF2B5EF4-FFF2-40B4-BE49-F238E27FC236}">
                <a16:creationId xmlns:a16="http://schemas.microsoft.com/office/drawing/2014/main" id="{A5E9C09A-8662-65F8-E9A3-9236252B8518}"/>
              </a:ext>
            </a:extLst>
          </p:cNvPr>
          <p:cNvSpPr/>
          <p:nvPr/>
        </p:nvSpPr>
        <p:spPr>
          <a:xfrm rot="20315253">
            <a:off x="-2996432" y="-401912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91000"/>
            </a:blip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0962736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71F3AF-4511-C56C-B0D2-CD0B80BD5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5E0B595A-A834-618E-E8B3-88149A97E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4DDE2B26-A859-38D0-9FA0-864D6C94B6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2">
            <a:extLst>
              <a:ext uri="{FF2B5EF4-FFF2-40B4-BE49-F238E27FC236}">
                <a16:creationId xmlns:a16="http://schemas.microsoft.com/office/drawing/2014/main" id="{B1B618E5-200C-8FE9-4A11-F1E06D0DF698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8F87C9C7-7D08-479F-1BEE-017D1C4E87C0}"/>
              </a:ext>
            </a:extLst>
          </p:cNvPr>
          <p:cNvSpPr/>
          <p:nvPr/>
        </p:nvSpPr>
        <p:spPr>
          <a:xfrm>
            <a:off x="-1" y="-46787"/>
            <a:ext cx="12192001" cy="6914412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83000"/>
                </a:schemeClr>
              </a:gs>
              <a:gs pos="5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78447EAF-1E06-7185-4D04-FDB1BDDF99D9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7F9A644-E593-B4DB-D2F8-CCB35BB36BBE}"/>
              </a:ext>
            </a:extLst>
          </p:cNvPr>
          <p:cNvSpPr/>
          <p:nvPr/>
        </p:nvSpPr>
        <p:spPr>
          <a:xfrm>
            <a:off x="348625" y="-1"/>
            <a:ext cx="389080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7200" b="1" cap="none" spc="0" dirty="0">
                <a:ln w="12700">
                  <a:noFill/>
                  <a:prstDash val="solid"/>
                </a:ln>
                <a:solidFill>
                  <a:srgbClr val="0764C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人物访谈</a:t>
            </a:r>
            <a:endParaRPr lang="zh-CN" altLang="en-US" sz="7200" b="1" cap="none" spc="0" dirty="0">
              <a:ln w="12700">
                <a:noFill/>
                <a:prstDash val="solid"/>
              </a:ln>
              <a:solidFill>
                <a:srgbClr val="0764C9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E5ADCF8-CA13-416D-D1DA-6C3D2D82B8A9}"/>
              </a:ext>
            </a:extLst>
          </p:cNvPr>
          <p:cNvSpPr/>
          <p:nvPr/>
        </p:nvSpPr>
        <p:spPr>
          <a:xfrm>
            <a:off x="0" y="-123190"/>
            <a:ext cx="12192000" cy="7056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C9AA540-9775-6E20-1CB9-F432DE21BAC3}"/>
              </a:ext>
            </a:extLst>
          </p:cNvPr>
          <p:cNvSpPr txBox="1"/>
          <p:nvPr/>
        </p:nvSpPr>
        <p:spPr>
          <a:xfrm>
            <a:off x="173198" y="1627957"/>
            <a:ext cx="4739547" cy="485062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1F2329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“明星访谈”板块是网站的运动员专访核心板块，以项目专属卡通图标、多彩背景搭配</a:t>
            </a:r>
            <a:r>
              <a:rPr lang="zh-CN" altLang="en-US" b="1" dirty="0"/>
              <a:t>“运动员姓名</a:t>
            </a:r>
            <a:r>
              <a:rPr lang="en-US" altLang="zh-CN" b="1" dirty="0"/>
              <a:t>+</a:t>
            </a:r>
            <a:r>
              <a:rPr lang="zh-CN" altLang="en-US" b="1" dirty="0"/>
              <a:t>核心话题”的标题、赛事语录摘要</a:t>
            </a:r>
            <a:r>
              <a:rPr lang="zh-CN" altLang="en-US" dirty="0"/>
              <a:t>等形式，呈现潘展乐、马龙等多项目明星运动员及港澳地区运动队的赛事故事与心路历程。</a:t>
            </a:r>
            <a:endParaRPr lang="en-US" altLang="zh-CN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串联“赛场速讯”的赛事结果，形成</a:t>
            </a:r>
            <a:r>
              <a:rPr lang="zh-CN" altLang="en-US" b="1" dirty="0"/>
              <a:t>“赛事战报</a:t>
            </a:r>
            <a:r>
              <a:rPr lang="en-US" altLang="zh-CN" b="1" dirty="0"/>
              <a:t>-</a:t>
            </a:r>
            <a:r>
              <a:rPr lang="zh-CN" altLang="en-US" b="1" dirty="0"/>
              <a:t>人物故事”的情感闭环</a:t>
            </a:r>
            <a:r>
              <a:rPr lang="zh-CN" altLang="en-US" dirty="0"/>
              <a:t>，让用户从人文故事层面深入理解奖牌背后的坚持与团队力量，提升对全运赛事的情感共鸣与价值感知。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09D2F10-8916-1E7E-050A-34CE15EB3E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2746" y="956733"/>
            <a:ext cx="7279253" cy="58565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3592499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D52C9-920C-7E27-F26E-6CACAF68A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7D043908-5247-4CA6-356D-B0FC9A07F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FB6E1F2A-FD6C-DBFE-217D-A8A5EFB57F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2">
            <a:extLst>
              <a:ext uri="{FF2B5EF4-FFF2-40B4-BE49-F238E27FC236}">
                <a16:creationId xmlns:a16="http://schemas.microsoft.com/office/drawing/2014/main" id="{EA0AE313-153B-616D-D672-65D5E2CCE14F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8A46B0DC-2A3A-CFE8-33C2-C605F57973B6}"/>
              </a:ext>
            </a:extLst>
          </p:cNvPr>
          <p:cNvSpPr/>
          <p:nvPr/>
        </p:nvSpPr>
        <p:spPr>
          <a:xfrm>
            <a:off x="-1" y="-46787"/>
            <a:ext cx="12192001" cy="6914412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83000"/>
                </a:schemeClr>
              </a:gs>
              <a:gs pos="5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C292D56E-3883-FEBF-4F0A-AE3454DAA47A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24545C64-C632-92AA-1458-9110D0014D54}"/>
              </a:ext>
            </a:extLst>
          </p:cNvPr>
          <p:cNvSpPr/>
          <p:nvPr/>
        </p:nvSpPr>
        <p:spPr>
          <a:xfrm>
            <a:off x="348622" y="-1"/>
            <a:ext cx="389080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7200" b="1" dirty="0">
                <a:ln w="12700">
                  <a:noFill/>
                  <a:prstDash val="solid"/>
                </a:ln>
                <a:solidFill>
                  <a:srgbClr val="0764C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全运百科</a:t>
            </a:r>
            <a:endParaRPr lang="zh-CN" altLang="en-US" sz="7200" b="1" cap="none" spc="0" dirty="0">
              <a:ln w="12700">
                <a:noFill/>
                <a:prstDash val="solid"/>
              </a:ln>
              <a:solidFill>
                <a:srgbClr val="0764C9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7D31EDAB-C6D9-E2E5-053C-7CD4D694C48F}"/>
              </a:ext>
            </a:extLst>
          </p:cNvPr>
          <p:cNvSpPr/>
          <p:nvPr/>
        </p:nvSpPr>
        <p:spPr>
          <a:xfrm>
            <a:off x="0" y="-123190"/>
            <a:ext cx="12192000" cy="7056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9" name="Text 2">
            <a:extLst>
              <a:ext uri="{FF2B5EF4-FFF2-40B4-BE49-F238E27FC236}">
                <a16:creationId xmlns:a16="http://schemas.microsoft.com/office/drawing/2014/main" id="{772ACD88-683A-E6C4-C6CE-3E359EBFF405}"/>
              </a:ext>
            </a:extLst>
          </p:cNvPr>
          <p:cNvSpPr/>
          <p:nvPr/>
        </p:nvSpPr>
        <p:spPr>
          <a:xfrm>
            <a:off x="151372" y="1510843"/>
            <a:ext cx="323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zh-CN" altLang="en-US" sz="3000" b="1" dirty="0">
                <a:solidFill>
                  <a:srgbClr val="2A3A6D">
                    <a:alpha val="85000"/>
                  </a:srgbClr>
                </a:solidFill>
                <a:latin typeface="Noto Sans SC" pitchFamily="34" charset="0"/>
                <a:ea typeface="Noto Sans SC" pitchFamily="34" charset="-122"/>
              </a:rPr>
              <a:t>一、板块定位</a:t>
            </a:r>
            <a:endParaRPr lang="en-US" sz="16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7E0E24E2-4051-F6A4-845B-B7CCDF0BB5E2}"/>
              </a:ext>
            </a:extLst>
          </p:cNvPr>
          <p:cNvSpPr txBox="1"/>
          <p:nvPr/>
        </p:nvSpPr>
        <p:spPr>
          <a:xfrm>
            <a:off x="259783" y="2130454"/>
            <a:ext cx="5895484" cy="164974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 b="0" i="0">
                <a:solidFill>
                  <a:srgbClr val="1F2329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“全运百科”是网站的</a:t>
            </a:r>
            <a:r>
              <a:rPr lang="zh-CN" altLang="en-US" b="1" dirty="0"/>
              <a:t>全运知识科普核心板块</a:t>
            </a:r>
            <a:r>
              <a:rPr lang="zh-CN" altLang="en-US" dirty="0"/>
              <a:t>，聚焦全运会吉祥物、伴手礼、开幕式、运动项目等多元知识，打造全运文化与赛事知识的科普阵地，为用户搭建系统了解全运的知识桥梁。</a:t>
            </a:r>
            <a:endParaRPr lang="en-US" altLang="zh-CN" dirty="0"/>
          </a:p>
        </p:txBody>
      </p:sp>
      <p:sp>
        <p:nvSpPr>
          <p:cNvPr id="45" name="Text 2">
            <a:extLst>
              <a:ext uri="{FF2B5EF4-FFF2-40B4-BE49-F238E27FC236}">
                <a16:creationId xmlns:a16="http://schemas.microsoft.com/office/drawing/2014/main" id="{CFC3A4C6-89D5-E15B-0531-296D88689F55}"/>
              </a:ext>
            </a:extLst>
          </p:cNvPr>
          <p:cNvSpPr/>
          <p:nvPr/>
        </p:nvSpPr>
        <p:spPr>
          <a:xfrm>
            <a:off x="151372" y="4208945"/>
            <a:ext cx="323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zh-CN" altLang="en-US" sz="3000" b="1" dirty="0">
                <a:solidFill>
                  <a:srgbClr val="2A3A6D">
                    <a:alpha val="85000"/>
                  </a:srgbClr>
                </a:solidFill>
                <a:latin typeface="Noto Sans SC" pitchFamily="34" charset="0"/>
                <a:ea typeface="Noto Sans SC" pitchFamily="34" charset="-122"/>
              </a:rPr>
              <a:t>二、功能价值</a:t>
            </a:r>
            <a:endParaRPr lang="en-US" sz="16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5C9251E-B088-C532-CEA8-CEB2C70FBB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951"/>
          <a:stretch>
            <a:fillRect/>
          </a:stretch>
        </p:blipFill>
        <p:spPr>
          <a:xfrm>
            <a:off x="6994767" y="79682"/>
            <a:ext cx="5110515" cy="294651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65E09A5-6370-CE0C-40DC-DC934E74AE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4875" y="2642811"/>
            <a:ext cx="5410405" cy="1524751"/>
          </a:xfrm>
          <a:prstGeom prst="rect">
            <a:avLst/>
          </a:prstGeom>
        </p:spPr>
      </p:pic>
      <p:sp>
        <p:nvSpPr>
          <p:cNvPr id="47" name="文本框 46">
            <a:extLst>
              <a:ext uri="{FF2B5EF4-FFF2-40B4-BE49-F238E27FC236}">
                <a16:creationId xmlns:a16="http://schemas.microsoft.com/office/drawing/2014/main" id="{4D79CC84-06E1-3129-B34A-B2BCBD32E5B7}"/>
              </a:ext>
            </a:extLst>
          </p:cNvPr>
          <p:cNvSpPr txBox="1"/>
          <p:nvPr/>
        </p:nvSpPr>
        <p:spPr>
          <a:xfrm>
            <a:off x="348622" y="4725973"/>
            <a:ext cx="6297523" cy="204985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 b="0" i="0">
                <a:solidFill>
                  <a:srgbClr val="1F2329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串联“赛程安排”“明星访谈”等板块，形成</a:t>
            </a:r>
            <a:r>
              <a:rPr lang="zh-CN" altLang="en-US" b="1" dirty="0"/>
              <a:t>“知识科普 </a:t>
            </a:r>
            <a:r>
              <a:rPr lang="en-US" altLang="zh-CN" b="1" dirty="0"/>
              <a:t>- </a:t>
            </a:r>
            <a:r>
              <a:rPr lang="zh-CN" altLang="en-US" b="1" dirty="0"/>
              <a:t>赛事理解 </a:t>
            </a:r>
            <a:r>
              <a:rPr lang="en-US" altLang="zh-CN" b="1" dirty="0"/>
              <a:t>- </a:t>
            </a:r>
            <a:r>
              <a:rPr lang="zh-CN" altLang="en-US" b="1" dirty="0"/>
              <a:t>人物共鸣”</a:t>
            </a:r>
            <a:r>
              <a:rPr lang="zh-CN" altLang="en-US" dirty="0"/>
              <a:t>的认知闭环。用户可通过该板块系统掌握全运文化、赛事背景与项目规则，从知识层面深化对全运赛事、运动员故事的认知，提升对全运会的文化认同与参与感。</a:t>
            </a:r>
            <a:endParaRPr lang="en-US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972A7AB-8575-AAA2-697B-D520B00C8D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4875" y="4048829"/>
            <a:ext cx="5413696" cy="279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40930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5FBB55-15AD-24A1-45A1-57999DA87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A8E9D197-AF94-D36D-95C3-8FE7069E0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D5B3787A-BAA8-DC92-E0A7-681DA480EC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2">
            <a:extLst>
              <a:ext uri="{FF2B5EF4-FFF2-40B4-BE49-F238E27FC236}">
                <a16:creationId xmlns:a16="http://schemas.microsoft.com/office/drawing/2014/main" id="{5BEC5267-CD39-E9EF-988B-0D0255092745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3B380D6B-BE15-0FAB-6B77-73B4EFDB349B}"/>
              </a:ext>
            </a:extLst>
          </p:cNvPr>
          <p:cNvSpPr/>
          <p:nvPr/>
        </p:nvSpPr>
        <p:spPr>
          <a:xfrm>
            <a:off x="-1" y="-46787"/>
            <a:ext cx="12192001" cy="6914412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83000"/>
                </a:schemeClr>
              </a:gs>
              <a:gs pos="5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42E5506E-E97F-20A7-A54C-3249B5C01C4F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4DDCF60-0664-261D-9791-EB07BD628343}"/>
              </a:ext>
            </a:extLst>
          </p:cNvPr>
          <p:cNvSpPr/>
          <p:nvPr/>
        </p:nvSpPr>
        <p:spPr>
          <a:xfrm>
            <a:off x="348623" y="-1"/>
            <a:ext cx="389080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7200" b="1" cap="none" spc="0" dirty="0">
                <a:ln w="12700">
                  <a:noFill/>
                  <a:prstDash val="solid"/>
                </a:ln>
                <a:solidFill>
                  <a:srgbClr val="0764C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全运百科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F6EC631-B86C-C60F-4836-0AB102B1F9F9}"/>
              </a:ext>
            </a:extLst>
          </p:cNvPr>
          <p:cNvSpPr/>
          <p:nvPr/>
        </p:nvSpPr>
        <p:spPr>
          <a:xfrm>
            <a:off x="0" y="-123190"/>
            <a:ext cx="12192000" cy="7056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0F08586-9952-E6E5-3340-E3FF074D9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540" y="1080669"/>
            <a:ext cx="4725119" cy="48933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FFF673D-83A1-6624-4107-8296D801654B}"/>
              </a:ext>
            </a:extLst>
          </p:cNvPr>
          <p:cNvSpPr txBox="1"/>
          <p:nvPr/>
        </p:nvSpPr>
        <p:spPr>
          <a:xfrm>
            <a:off x="1090540" y="5923265"/>
            <a:ext cx="4784386" cy="8034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>
            <a:defPPr>
              <a:defRPr lang="zh-CN"/>
            </a:defPPr>
            <a:lvl1pPr>
              <a:lnSpc>
                <a:spcPct val="100000"/>
              </a:lnSpc>
              <a:defRPr sz="3000" b="1">
                <a:solidFill>
                  <a:srgbClr val="2A3A6D">
                    <a:alpha val="85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defRPr>
            </a:lvl1pPr>
          </a:lstStyle>
          <a:p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</a:rPr>
              <a:t>聚焦全运开幕式，呈现粤港澳三地同心细节与岭南文化亮点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1F1D07F-39A4-B8BC-E9D7-A6C5AD3BAD51}"/>
              </a:ext>
            </a:extLst>
          </p:cNvPr>
          <p:cNvSpPr txBox="1"/>
          <p:nvPr/>
        </p:nvSpPr>
        <p:spPr>
          <a:xfrm>
            <a:off x="7484286" y="5869932"/>
            <a:ext cx="4049668" cy="988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>
            <a:defPPr>
              <a:defRPr lang="zh-CN"/>
            </a:defPPr>
            <a:lvl1pPr>
              <a:lnSpc>
                <a:spcPct val="100000"/>
              </a:lnSpc>
              <a:defRPr sz="2800" b="1">
                <a:solidFill>
                  <a:srgbClr val="2A3A6D">
                    <a:alpha val="85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Noto Sans SC" pitchFamily="34" charset="-120"/>
              </a:defRPr>
            </a:lvl1pPr>
          </a:lstStyle>
          <a:p>
            <a:r>
              <a:rPr lang="zh-CN" altLang="en-US" dirty="0"/>
              <a:t>科普全运 </a:t>
            </a:r>
            <a:r>
              <a:rPr lang="en-US" altLang="zh-CN" dirty="0"/>
              <a:t>34 </a:t>
            </a:r>
            <a:r>
              <a:rPr lang="zh-CN" altLang="en-US" dirty="0"/>
              <a:t>大项赛事</a:t>
            </a:r>
            <a:endParaRPr lang="en-US" altLang="zh-CN" dirty="0"/>
          </a:p>
          <a:p>
            <a:r>
              <a:rPr lang="zh-CN" altLang="en-US" dirty="0"/>
              <a:t>搭配吉祥物运动图案解析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E6F546E-96E4-49AA-8CCC-E96C26E8CC5D}"/>
              </a:ext>
            </a:extLst>
          </p:cNvPr>
          <p:cNvGrpSpPr/>
          <p:nvPr/>
        </p:nvGrpSpPr>
        <p:grpSpPr>
          <a:xfrm>
            <a:off x="7160207" y="-28438"/>
            <a:ext cx="4500278" cy="6067508"/>
            <a:chOff x="6980522" y="-144252"/>
            <a:chExt cx="4500278" cy="6067508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A005E65E-6F92-ECAC-AF07-11CEE3E1A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80522" y="2460621"/>
              <a:ext cx="4500278" cy="346263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F21A6EF4-22EE-2D9E-63A7-DBF8E7E0A9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80522" y="-144252"/>
              <a:ext cx="4500278" cy="2561697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96662125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5698D-16AE-A557-54FC-FFBAFDCA8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83C633E-04B6-4475-6B48-A9C7CA6A9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4AEF26B-0BF6-87AF-308F-4657217E6AE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34415F3C-E01E-EB19-79A6-350336482680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9A274A9-1ACA-18A6-FCED-7DD5C2D16FEB}"/>
              </a:ext>
            </a:extLst>
          </p:cNvPr>
          <p:cNvSpPr/>
          <p:nvPr/>
        </p:nvSpPr>
        <p:spPr>
          <a:xfrm>
            <a:off x="0" y="596901"/>
            <a:ext cx="12192000" cy="6261100"/>
          </a:xfrm>
          <a:prstGeom prst="roundRect">
            <a:avLst>
              <a:gd name="adj" fmla="val 0"/>
            </a:avLst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419D682-7C23-1095-C2C3-3FFBB59C5A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9" t="21841" r="51750" b="13738"/>
          <a:stretch>
            <a:fillRect/>
          </a:stretch>
        </p:blipFill>
        <p:spPr>
          <a:xfrm rot="239816">
            <a:off x="-3408" y="3037022"/>
            <a:ext cx="3186896" cy="399492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D7D3BE9-F08C-49D4-B459-07BF7F47978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97" t="20277" r="12742" b="14221"/>
          <a:stretch>
            <a:fillRect/>
          </a:stretch>
        </p:blipFill>
        <p:spPr>
          <a:xfrm rot="21273490">
            <a:off x="9279055" y="3118671"/>
            <a:ext cx="3006191" cy="3831628"/>
          </a:xfrm>
          <a:prstGeom prst="rect">
            <a:avLst/>
          </a:prstGeom>
        </p:spPr>
      </p:pic>
      <p:sp>
        <p:nvSpPr>
          <p:cNvPr id="5" name="Freeform 2">
            <a:extLst>
              <a:ext uri="{FF2B5EF4-FFF2-40B4-BE49-F238E27FC236}">
                <a16:creationId xmlns:a16="http://schemas.microsoft.com/office/drawing/2014/main" id="{CB4EDB4F-A43B-5763-6022-79DB133C5007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60FF362-CA6D-84F0-07F2-41F8998D4659}"/>
              </a:ext>
            </a:extLst>
          </p:cNvPr>
          <p:cNvGrpSpPr/>
          <p:nvPr/>
        </p:nvGrpSpPr>
        <p:grpSpPr>
          <a:xfrm>
            <a:off x="5252811" y="852678"/>
            <a:ext cx="1978758" cy="1978757"/>
            <a:chOff x="2084650" y="1806805"/>
            <a:chExt cx="1622195" cy="1622195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1D3A3576-9746-637E-B978-3569B0542EA4}"/>
                </a:ext>
              </a:extLst>
            </p:cNvPr>
            <p:cNvGrpSpPr/>
            <p:nvPr/>
          </p:nvGrpSpPr>
          <p:grpSpPr>
            <a:xfrm>
              <a:off x="2084650" y="1806805"/>
              <a:ext cx="1622195" cy="1622195"/>
              <a:chOff x="2084650" y="1806805"/>
              <a:chExt cx="1622195" cy="1622195"/>
            </a:xfrm>
          </p:grpSpPr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BDD8CAFD-DD3D-BE30-1ADB-912B49427EF6}"/>
                  </a:ext>
                </a:extLst>
              </p:cNvPr>
              <p:cNvSpPr/>
              <p:nvPr/>
            </p:nvSpPr>
            <p:spPr>
              <a:xfrm>
                <a:off x="2084650" y="1806805"/>
                <a:ext cx="1622195" cy="1622195"/>
              </a:xfrm>
              <a:prstGeom prst="ellipse">
                <a:avLst/>
              </a:prstGeom>
              <a:solidFill>
                <a:srgbClr val="3D7EC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38328BE6-0460-2289-D237-CB97C889BDD3}"/>
                  </a:ext>
                </a:extLst>
              </p:cNvPr>
              <p:cNvSpPr/>
              <p:nvPr/>
            </p:nvSpPr>
            <p:spPr>
              <a:xfrm>
                <a:off x="2242144" y="1967199"/>
                <a:ext cx="1301405" cy="1301405"/>
              </a:xfrm>
              <a:prstGeom prst="ellipse">
                <a:avLst/>
              </a:pr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9CF57DF-36F8-9C8D-FE14-C03C951BC4FA}"/>
                </a:ext>
              </a:extLst>
            </p:cNvPr>
            <p:cNvSpPr txBox="1"/>
            <p:nvPr/>
          </p:nvSpPr>
          <p:spPr>
            <a:xfrm>
              <a:off x="2307201" y="1981790"/>
              <a:ext cx="1171291" cy="1286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华文行楷" panose="02010800040101010101" pitchFamily="2" charset="-122"/>
                  <a:ea typeface="华文行楷" panose="02010800040101010101" pitchFamily="2" charset="-122"/>
                </a:rPr>
                <a:t>03</a:t>
              </a:r>
              <a:endParaRPr lang="zh-CN" altLang="en-US" sz="960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endParaRPr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2A49CF28-96E2-6005-3E1C-286355E542DF}"/>
              </a:ext>
            </a:extLst>
          </p:cNvPr>
          <p:cNvSpPr/>
          <p:nvPr/>
        </p:nvSpPr>
        <p:spPr>
          <a:xfrm>
            <a:off x="4227547" y="3150566"/>
            <a:ext cx="3736920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138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3D7EC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总结</a:t>
            </a:r>
          </a:p>
        </p:txBody>
      </p:sp>
    </p:spTree>
    <p:extLst>
      <p:ext uri="{BB962C8B-B14F-4D97-AF65-F5344CB8AC3E}">
        <p14:creationId xmlns:p14="http://schemas.microsoft.com/office/powerpoint/2010/main" val="237781637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60D8A-E6B0-6904-B475-47763230D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F96DC4B-2635-A8D6-584D-28341E313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6901FB8-49C3-DADA-B20C-FACBB68D19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E1B351DB-E605-B45E-DBA7-9C0C658E445D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AF338926-D7FB-1910-B38B-FE3935D37263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46000"/>
                </a:schemeClr>
              </a:gs>
              <a:gs pos="66000">
                <a:schemeClr val="bg1">
                  <a:lumMod val="95000"/>
                  <a:alpha val="5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F4B38991-ABC2-28C6-7376-056A03AD2CCE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421FE08-D0A8-C7B1-F9F5-A01F0270F787}"/>
              </a:ext>
            </a:extLst>
          </p:cNvPr>
          <p:cNvSpPr/>
          <p:nvPr/>
        </p:nvSpPr>
        <p:spPr>
          <a:xfrm>
            <a:off x="616249" y="26894"/>
            <a:ext cx="203773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7200" b="1" cap="none" spc="0" dirty="0">
                <a:ln w="12700">
                  <a:noFill/>
                  <a:prstDash val="solid"/>
                </a:ln>
                <a:solidFill>
                  <a:srgbClr val="0764C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总结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9BDB886-C650-9DF6-EC73-C8AC6D1E7D3A}"/>
              </a:ext>
            </a:extLst>
          </p:cNvPr>
          <p:cNvGrpSpPr/>
          <p:nvPr/>
        </p:nvGrpSpPr>
        <p:grpSpPr>
          <a:xfrm>
            <a:off x="1007834" y="1424446"/>
            <a:ext cx="10517468" cy="5012213"/>
            <a:chOff x="616249" y="1348246"/>
            <a:chExt cx="10517468" cy="5012213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572DD969-A26F-3655-7758-EDF9133D1CF2}"/>
                </a:ext>
              </a:extLst>
            </p:cNvPr>
            <p:cNvSpPr/>
            <p:nvPr/>
          </p:nvSpPr>
          <p:spPr>
            <a:xfrm>
              <a:off x="616249" y="1348246"/>
              <a:ext cx="10517468" cy="5012213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E2F1D82-7531-9946-4611-834324DA4C8E}"/>
                </a:ext>
              </a:extLst>
            </p:cNvPr>
            <p:cNvSpPr txBox="1"/>
            <p:nvPr/>
          </p:nvSpPr>
          <p:spPr>
            <a:xfrm>
              <a:off x="1058976" y="1560703"/>
              <a:ext cx="9632014" cy="43619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 sz="2000" b="0" i="0">
                  <a:solidFill>
                    <a:srgbClr val="1F2329"/>
                  </a:solidFill>
                  <a:effectLst/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</a:lstStyle>
            <a:p>
              <a:pPr indent="457200"/>
              <a:r>
                <a:rPr lang="zh-CN" altLang="en-US" sz="2400" dirty="0"/>
                <a:t> 本专题网站聚焦第十五届粤港澳三地联合承办的全运会，打造了集</a:t>
              </a:r>
              <a:r>
                <a:rPr lang="zh-CN" altLang="en-US" sz="2400" dirty="0">
                  <a:solidFill>
                    <a:srgbClr val="FF0000"/>
                  </a:solidFill>
                </a:rPr>
                <a:t>“信息查询、观赛服务、文化传播”</a:t>
              </a:r>
              <a:r>
                <a:rPr lang="zh-CN" altLang="en-US" sz="2400" dirty="0"/>
                <a:t>于一体的综合性专题网站，构建了 “</a:t>
              </a:r>
              <a:r>
                <a:rPr lang="en-US" altLang="zh-CN" sz="2400" dirty="0"/>
                <a:t>1 </a:t>
              </a:r>
              <a:r>
                <a:rPr lang="zh-CN" altLang="en-US" sz="2400" dirty="0"/>
                <a:t>个核心首页 </a:t>
              </a:r>
              <a:r>
                <a:rPr lang="en-US" altLang="zh-CN" sz="2400" dirty="0"/>
                <a:t>+ 6 </a:t>
              </a:r>
              <a:r>
                <a:rPr lang="zh-CN" altLang="en-US" sz="2400" dirty="0"/>
                <a:t>大功能板块” 的完整服务体系。六大板块功能互补、逻辑联动，形成了</a:t>
              </a:r>
              <a:r>
                <a:rPr lang="zh-CN" altLang="en-US" sz="2400" dirty="0">
                  <a:solidFill>
                    <a:srgbClr val="FF0000"/>
                  </a:solidFill>
                </a:rPr>
                <a:t>“赛程规划</a:t>
              </a:r>
              <a:r>
                <a:rPr lang="en-US" altLang="zh-CN" sz="2400" dirty="0">
                  <a:solidFill>
                    <a:srgbClr val="FF0000"/>
                  </a:solidFill>
                </a:rPr>
                <a:t>-</a:t>
              </a:r>
              <a:r>
                <a:rPr lang="zh-CN" altLang="en-US" sz="2400" dirty="0">
                  <a:solidFill>
                    <a:srgbClr val="FF0000"/>
                  </a:solidFill>
                </a:rPr>
                <a:t>直播观看</a:t>
              </a:r>
              <a:r>
                <a:rPr lang="en-US" altLang="zh-CN" sz="2400" dirty="0">
                  <a:solidFill>
                    <a:srgbClr val="FF0000"/>
                  </a:solidFill>
                </a:rPr>
                <a:t>-</a:t>
              </a:r>
              <a:r>
                <a:rPr lang="zh-CN" altLang="en-US" sz="2400" dirty="0">
                  <a:solidFill>
                    <a:srgbClr val="FF0000"/>
                  </a:solidFill>
                </a:rPr>
                <a:t>动态追踪</a:t>
              </a:r>
              <a:r>
                <a:rPr lang="en-US" altLang="zh-CN" sz="2400" dirty="0">
                  <a:solidFill>
                    <a:srgbClr val="FF0000"/>
                  </a:solidFill>
                </a:rPr>
                <a:t>-</a:t>
              </a:r>
              <a:r>
                <a:rPr lang="zh-CN" altLang="en-US" sz="2400" dirty="0">
                  <a:solidFill>
                    <a:srgbClr val="FF0000"/>
                  </a:solidFill>
                </a:rPr>
                <a:t>文化了解”</a:t>
              </a:r>
              <a:r>
                <a:rPr lang="zh-CN" altLang="en-US" sz="2400" dirty="0"/>
                <a:t>的全链路服务闭环，全面覆盖用户从观赛需求到文化认同的多层级诉求。</a:t>
              </a:r>
              <a:endParaRPr lang="en-US" altLang="zh-CN" sz="2400" dirty="0"/>
            </a:p>
            <a:p>
              <a:pPr indent="457200"/>
              <a:r>
                <a:rPr lang="zh-CN" altLang="en-US" sz="2400" dirty="0"/>
                <a:t> 本网站的意义在于为用户提供</a:t>
              </a:r>
              <a:r>
                <a:rPr lang="zh-CN" altLang="en-US" sz="2400" b="1" dirty="0"/>
                <a:t>一站式跨区域</a:t>
              </a:r>
              <a:r>
                <a:rPr lang="zh-CN" altLang="en-US" sz="2400" dirty="0"/>
                <a:t>全运服务，整合赛程、直播、资讯与文化科普；助力全运跨域传播，扩大赛事影响力并推动全民参与；更成为粤港澳人文交融与体育协同发展的数字化纽带，促进三地资源联动与文化认同，兼具服务、传播与区域融合的多重价值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544613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1EFB7-CD90-1282-68EA-B48A8AF37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6D9C024-281D-DAA6-AA59-890188D9C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20BCD7B-400F-A8A9-2EEA-70F9AED9B7D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2">
            <a:extLst>
              <a:ext uri="{FF2B5EF4-FFF2-40B4-BE49-F238E27FC236}">
                <a16:creationId xmlns:a16="http://schemas.microsoft.com/office/drawing/2014/main" id="{B7E44D2A-85E3-DB7A-4021-AB5CC2B261E2}"/>
              </a:ext>
            </a:extLst>
          </p:cNvPr>
          <p:cNvSpPr/>
          <p:nvPr/>
        </p:nvSpPr>
        <p:spPr>
          <a:xfrm rot="21176956">
            <a:off x="2122109" y="-147484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5259B403-BA72-0D6E-1548-98B6B177345B}"/>
              </a:ext>
            </a:extLst>
          </p:cNvPr>
          <p:cNvSpPr/>
          <p:nvPr/>
        </p:nvSpPr>
        <p:spPr>
          <a:xfrm rot="560234" flipV="1">
            <a:off x="8782902" y="-723125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35000"/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9210163-0916-3C26-BB75-C542B6B48B4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9" t="21841" r="51750" b="13738"/>
          <a:stretch>
            <a:fillRect/>
          </a:stretch>
        </p:blipFill>
        <p:spPr>
          <a:xfrm>
            <a:off x="682034" y="2952163"/>
            <a:ext cx="3186896" cy="399492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156904C-18D5-DBF5-2B4D-7DB33DEBA98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97" t="20277" r="12742" b="14221"/>
          <a:stretch>
            <a:fillRect/>
          </a:stretch>
        </p:blipFill>
        <p:spPr>
          <a:xfrm rot="21403489">
            <a:off x="8104340" y="3104736"/>
            <a:ext cx="3006191" cy="3831628"/>
          </a:xfrm>
          <a:prstGeom prst="rect">
            <a:avLst/>
          </a:prstGeom>
        </p:spPr>
      </p:pic>
      <p:sp>
        <p:nvSpPr>
          <p:cNvPr id="5" name="Freeform 2">
            <a:extLst>
              <a:ext uri="{FF2B5EF4-FFF2-40B4-BE49-F238E27FC236}">
                <a16:creationId xmlns:a16="http://schemas.microsoft.com/office/drawing/2014/main" id="{7225BC6D-C8DC-1F9F-09AB-9DFDDA438C0C}"/>
              </a:ext>
            </a:extLst>
          </p:cNvPr>
          <p:cNvSpPr/>
          <p:nvPr/>
        </p:nvSpPr>
        <p:spPr>
          <a:xfrm rot="20315253">
            <a:off x="-2996432" y="-401912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91000"/>
            </a:blip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A2AF99-AB21-8DBE-D901-C398C527672F}"/>
              </a:ext>
            </a:extLst>
          </p:cNvPr>
          <p:cNvSpPr txBox="1"/>
          <p:nvPr/>
        </p:nvSpPr>
        <p:spPr>
          <a:xfrm>
            <a:off x="3632811" y="3385178"/>
            <a:ext cx="6651158" cy="1569660"/>
          </a:xfrm>
          <a:prstGeom prst="rect">
            <a:avLst/>
          </a:prstGeom>
          <a:grp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rgbClr val="FCF7DF"/>
                </a:solidFill>
                <a:latin typeface="华文行楷" panose="02010800040101010101" pitchFamily="2" charset="-122"/>
                <a:ea typeface="华文行楷" panose="02010800040101010101" pitchFamily="2" charset="-122"/>
              </a:defRPr>
            </a:lvl1pPr>
          </a:lstStyle>
          <a:p>
            <a:r>
              <a:rPr lang="en-US" altLang="zh-CN" sz="9600" dirty="0"/>
              <a:t>Thank you</a:t>
            </a:r>
            <a:endParaRPr lang="zh-CN" altLang="en-US" sz="9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27A7B1-4910-046C-960C-78812D73F65B}"/>
              </a:ext>
            </a:extLst>
          </p:cNvPr>
          <p:cNvSpPr txBox="1"/>
          <p:nvPr/>
        </p:nvSpPr>
        <p:spPr>
          <a:xfrm>
            <a:off x="1825103" y="872945"/>
            <a:ext cx="9075028" cy="2646878"/>
          </a:xfrm>
          <a:prstGeom prst="rect">
            <a:avLst/>
          </a:prstGeom>
          <a:grp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rgbClr val="FCF7DF"/>
                </a:solidFill>
                <a:latin typeface="华文行楷" panose="02010800040101010101" pitchFamily="2" charset="-122"/>
                <a:ea typeface="华文行楷" panose="02010800040101010101" pitchFamily="2" charset="-122"/>
              </a:defRPr>
            </a:lvl1pPr>
          </a:lstStyle>
          <a:p>
            <a:r>
              <a:rPr lang="zh-CN" altLang="en-US" sz="16600" dirty="0"/>
              <a:t>感谢观看</a:t>
            </a:r>
          </a:p>
        </p:txBody>
      </p:sp>
    </p:spTree>
    <p:extLst>
      <p:ext uri="{BB962C8B-B14F-4D97-AF65-F5344CB8AC3E}">
        <p14:creationId xmlns:p14="http://schemas.microsoft.com/office/powerpoint/2010/main" val="386053780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D8C600-7AF4-22A5-4254-EE7939651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8E8E5B2-BD74-CB62-7574-B9E8F3780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46B2E61-7F1B-9C24-70F8-97B87DE63F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3E98C6E9-CD4A-16D6-3B95-CFFDDB4DBAB2}"/>
              </a:ext>
            </a:extLst>
          </p:cNvPr>
          <p:cNvSpPr/>
          <p:nvPr/>
        </p:nvSpPr>
        <p:spPr>
          <a:xfrm rot="560234" flipV="1">
            <a:off x="7152258" y="-493571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F16DAD2D-0FA3-49C3-4B0D-634A44A3EC45}"/>
              </a:ext>
            </a:extLst>
          </p:cNvPr>
          <p:cNvSpPr/>
          <p:nvPr/>
        </p:nvSpPr>
        <p:spPr>
          <a:xfrm>
            <a:off x="768334" y="1446550"/>
            <a:ext cx="10915666" cy="5208250"/>
          </a:xfrm>
          <a:prstGeom prst="round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29245C6-E6BE-BD84-79AD-9A4B32253CD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9" t="21841" r="51750" b="13738"/>
          <a:stretch>
            <a:fillRect/>
          </a:stretch>
        </p:blipFill>
        <p:spPr>
          <a:xfrm rot="239816">
            <a:off x="135353" y="3087096"/>
            <a:ext cx="3186896" cy="399492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797B0F3-01AC-22B1-57A7-FE0A07CA588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97" t="20277" r="12742" b="14221"/>
          <a:stretch>
            <a:fillRect/>
          </a:stretch>
        </p:blipFill>
        <p:spPr>
          <a:xfrm rot="21273490">
            <a:off x="9058259" y="3242138"/>
            <a:ext cx="3006191" cy="3831628"/>
          </a:xfrm>
          <a:prstGeom prst="rect">
            <a:avLst/>
          </a:prstGeom>
        </p:spPr>
      </p:pic>
      <p:sp>
        <p:nvSpPr>
          <p:cNvPr id="5" name="Freeform 2">
            <a:extLst>
              <a:ext uri="{FF2B5EF4-FFF2-40B4-BE49-F238E27FC236}">
                <a16:creationId xmlns:a16="http://schemas.microsoft.com/office/drawing/2014/main" id="{C8018F05-C871-EA34-298F-EDB1444F3631}"/>
              </a:ext>
            </a:extLst>
          </p:cNvPr>
          <p:cNvSpPr/>
          <p:nvPr/>
        </p:nvSpPr>
        <p:spPr>
          <a:xfrm rot="21036792">
            <a:off x="-1607134" y="-591553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E81A95-FFB2-8386-D263-946E35A01BAC}"/>
              </a:ext>
            </a:extLst>
          </p:cNvPr>
          <p:cNvSpPr txBox="1"/>
          <p:nvPr/>
        </p:nvSpPr>
        <p:spPr>
          <a:xfrm>
            <a:off x="4628888" y="0"/>
            <a:ext cx="42344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ln>
                  <a:solidFill>
                    <a:schemeClr val="accent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目录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2277456-F83A-8C0A-CD81-668BDC42B8A5}"/>
              </a:ext>
            </a:extLst>
          </p:cNvPr>
          <p:cNvGrpSpPr/>
          <p:nvPr/>
        </p:nvGrpSpPr>
        <p:grpSpPr>
          <a:xfrm>
            <a:off x="1688293" y="1934358"/>
            <a:ext cx="4846861" cy="1176428"/>
            <a:chOff x="1688293" y="1934358"/>
            <a:chExt cx="4846861" cy="1176428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D1DB1CA-11CD-8D61-82B9-3D394FB93654}"/>
                </a:ext>
              </a:extLst>
            </p:cNvPr>
            <p:cNvGrpSpPr/>
            <p:nvPr/>
          </p:nvGrpSpPr>
          <p:grpSpPr>
            <a:xfrm>
              <a:off x="1688293" y="1939850"/>
              <a:ext cx="1168376" cy="1170936"/>
              <a:chOff x="2084650" y="1806805"/>
              <a:chExt cx="1622195" cy="1625750"/>
            </a:xfrm>
          </p:grpSpPr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B9F2F201-296A-6BC7-B446-AFE101DFBA0D}"/>
                  </a:ext>
                </a:extLst>
              </p:cNvPr>
              <p:cNvGrpSpPr/>
              <p:nvPr/>
            </p:nvGrpSpPr>
            <p:grpSpPr>
              <a:xfrm>
                <a:off x="2084650" y="1806805"/>
                <a:ext cx="1622195" cy="1622195"/>
                <a:chOff x="2084650" y="1806805"/>
                <a:chExt cx="1622195" cy="1622195"/>
              </a:xfrm>
            </p:grpSpPr>
            <p:sp>
              <p:nvSpPr>
                <p:cNvPr id="9" name="椭圆 8">
                  <a:extLst>
                    <a:ext uri="{FF2B5EF4-FFF2-40B4-BE49-F238E27FC236}">
                      <a16:creationId xmlns:a16="http://schemas.microsoft.com/office/drawing/2014/main" id="{7BA0716A-A6BF-79AE-BA1B-AAE2BA25DBEC}"/>
                    </a:ext>
                  </a:extLst>
                </p:cNvPr>
                <p:cNvSpPr/>
                <p:nvPr/>
              </p:nvSpPr>
              <p:spPr>
                <a:xfrm>
                  <a:off x="2084650" y="1806805"/>
                  <a:ext cx="1622195" cy="1622195"/>
                </a:xfrm>
                <a:prstGeom prst="ellipse">
                  <a:avLst/>
                </a:prstGeom>
                <a:solidFill>
                  <a:srgbClr val="3D7EC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" name="椭圆 11">
                  <a:extLst>
                    <a:ext uri="{FF2B5EF4-FFF2-40B4-BE49-F238E27FC236}">
                      <a16:creationId xmlns:a16="http://schemas.microsoft.com/office/drawing/2014/main" id="{F6E86696-1EB8-4C31-158D-1795A32BA77C}"/>
                    </a:ext>
                  </a:extLst>
                </p:cNvPr>
                <p:cNvSpPr/>
                <p:nvPr/>
              </p:nvSpPr>
              <p:spPr>
                <a:xfrm>
                  <a:off x="2242144" y="1967199"/>
                  <a:ext cx="1301405" cy="1301405"/>
                </a:xfrm>
                <a:prstGeom prst="ellipse">
                  <a:avLst/>
                </a:prstGeom>
                <a:noFill/>
                <a:ln w="508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78FD41D-DF1E-FEB6-34B2-C546C12A58C8}"/>
                  </a:ext>
                </a:extLst>
              </p:cNvPr>
              <p:cNvSpPr txBox="1"/>
              <p:nvPr/>
            </p:nvSpPr>
            <p:spPr>
              <a:xfrm>
                <a:off x="2350156" y="1894193"/>
                <a:ext cx="1079859" cy="15383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600" dirty="0">
                    <a:solidFill>
                      <a:schemeClr val="bg1"/>
                    </a:solidFill>
                    <a:latin typeface="华文行楷" panose="02010800040101010101" pitchFamily="2" charset="-122"/>
                    <a:ea typeface="华文行楷" panose="02010800040101010101" pitchFamily="2" charset="-122"/>
                  </a:rPr>
                  <a:t>01</a:t>
                </a:r>
                <a:endParaRPr lang="zh-CN" altLang="en-US" sz="6600" dirty="0">
                  <a:solidFill>
                    <a:schemeClr val="bg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endParaRPr>
              </a:p>
            </p:txBody>
          </p:sp>
        </p:grp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137EE382-32E8-90DB-7461-A8A1CBBC502A}"/>
                </a:ext>
              </a:extLst>
            </p:cNvPr>
            <p:cNvSpPr/>
            <p:nvPr/>
          </p:nvSpPr>
          <p:spPr>
            <a:xfrm>
              <a:off x="3259898" y="1934358"/>
              <a:ext cx="3275256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sz="6000" b="1" dirty="0">
                  <a:ln w="12700">
                    <a:solidFill>
                      <a:srgbClr val="FCF7DF"/>
                    </a:solidFill>
                    <a:prstDash val="solid"/>
                  </a:ln>
                  <a:solidFill>
                    <a:srgbClr val="3D7EC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专题概述</a:t>
              </a:r>
              <a:endParaRPr lang="zh-CN" altLang="en-US" sz="6000" b="1" cap="none" spc="0" dirty="0">
                <a:ln w="12700">
                  <a:solidFill>
                    <a:srgbClr val="FCF7DF"/>
                  </a:solidFill>
                  <a:prstDash val="solid"/>
                </a:ln>
                <a:solidFill>
                  <a:srgbClr val="3D7EC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3475184-43E2-0636-9AD3-ABE757A20405}"/>
              </a:ext>
            </a:extLst>
          </p:cNvPr>
          <p:cNvGrpSpPr/>
          <p:nvPr/>
        </p:nvGrpSpPr>
        <p:grpSpPr>
          <a:xfrm>
            <a:off x="2976572" y="3431179"/>
            <a:ext cx="4901969" cy="1256248"/>
            <a:chOff x="2976572" y="3431179"/>
            <a:chExt cx="4901969" cy="1256248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B5333495-CB58-3C7B-98AC-4F894E3C5A2E}"/>
                </a:ext>
              </a:extLst>
            </p:cNvPr>
            <p:cNvGrpSpPr/>
            <p:nvPr/>
          </p:nvGrpSpPr>
          <p:grpSpPr>
            <a:xfrm>
              <a:off x="2976572" y="3495378"/>
              <a:ext cx="1168376" cy="1192049"/>
              <a:chOff x="2084650" y="1806805"/>
              <a:chExt cx="1622195" cy="1655064"/>
            </a:xfrm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82B8A00A-2D68-6E71-27B9-96B70F1A2E92}"/>
                  </a:ext>
                </a:extLst>
              </p:cNvPr>
              <p:cNvGrpSpPr/>
              <p:nvPr/>
            </p:nvGrpSpPr>
            <p:grpSpPr>
              <a:xfrm>
                <a:off x="2084650" y="1806805"/>
                <a:ext cx="1622195" cy="1622195"/>
                <a:chOff x="2084650" y="1806805"/>
                <a:chExt cx="1622195" cy="1622195"/>
              </a:xfrm>
            </p:grpSpPr>
            <p:sp>
              <p:nvSpPr>
                <p:cNvPr id="37" name="椭圆 36">
                  <a:extLst>
                    <a:ext uri="{FF2B5EF4-FFF2-40B4-BE49-F238E27FC236}">
                      <a16:creationId xmlns:a16="http://schemas.microsoft.com/office/drawing/2014/main" id="{242C6D4C-16C4-A734-8416-9B955A3DC8B4}"/>
                    </a:ext>
                  </a:extLst>
                </p:cNvPr>
                <p:cNvSpPr/>
                <p:nvPr/>
              </p:nvSpPr>
              <p:spPr>
                <a:xfrm>
                  <a:off x="2084650" y="1806805"/>
                  <a:ext cx="1622195" cy="1622195"/>
                </a:xfrm>
                <a:prstGeom prst="ellipse">
                  <a:avLst/>
                </a:prstGeom>
                <a:solidFill>
                  <a:srgbClr val="3D7EC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8" name="椭圆 37">
                  <a:extLst>
                    <a:ext uri="{FF2B5EF4-FFF2-40B4-BE49-F238E27FC236}">
                      <a16:creationId xmlns:a16="http://schemas.microsoft.com/office/drawing/2014/main" id="{0218220A-CE4D-714D-76E0-7EBB288F2209}"/>
                    </a:ext>
                  </a:extLst>
                </p:cNvPr>
                <p:cNvSpPr/>
                <p:nvPr/>
              </p:nvSpPr>
              <p:spPr>
                <a:xfrm>
                  <a:off x="2242144" y="1967199"/>
                  <a:ext cx="1301405" cy="1301405"/>
                </a:xfrm>
                <a:prstGeom prst="ellipse">
                  <a:avLst/>
                </a:prstGeom>
                <a:noFill/>
                <a:ln w="508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74601E69-22BB-B575-7400-3948382149A0}"/>
                  </a:ext>
                </a:extLst>
              </p:cNvPr>
              <p:cNvSpPr txBox="1"/>
              <p:nvPr/>
            </p:nvSpPr>
            <p:spPr>
              <a:xfrm>
                <a:off x="2213534" y="1923506"/>
                <a:ext cx="1301404" cy="15383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600" dirty="0">
                    <a:solidFill>
                      <a:schemeClr val="bg1"/>
                    </a:solidFill>
                    <a:latin typeface="华文行楷" panose="02010800040101010101" pitchFamily="2" charset="-122"/>
                    <a:ea typeface="华文行楷" panose="02010800040101010101" pitchFamily="2" charset="-122"/>
                  </a:rPr>
                  <a:t>02</a:t>
                </a:r>
                <a:endParaRPr lang="zh-CN" altLang="en-US" sz="6600" dirty="0">
                  <a:solidFill>
                    <a:schemeClr val="bg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endParaRPr>
              </a:p>
            </p:txBody>
          </p:sp>
        </p:grp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B3FD9F6-EC27-EBA4-709B-BCC324E754EE}"/>
                </a:ext>
              </a:extLst>
            </p:cNvPr>
            <p:cNvSpPr/>
            <p:nvPr/>
          </p:nvSpPr>
          <p:spPr>
            <a:xfrm>
              <a:off x="4603285" y="3431179"/>
              <a:ext cx="3275256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sz="6000" b="1" dirty="0">
                  <a:ln w="12700">
                    <a:solidFill>
                      <a:srgbClr val="FCF7DF"/>
                    </a:solidFill>
                    <a:prstDash val="solid"/>
                  </a:ln>
                  <a:solidFill>
                    <a:srgbClr val="3D7EC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细节展示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080E1765-A212-40B3-6F54-15E09478E533}"/>
              </a:ext>
            </a:extLst>
          </p:cNvPr>
          <p:cNvGrpSpPr/>
          <p:nvPr/>
        </p:nvGrpSpPr>
        <p:grpSpPr>
          <a:xfrm>
            <a:off x="4225937" y="5005785"/>
            <a:ext cx="3410875" cy="1192049"/>
            <a:chOff x="4313339" y="4969037"/>
            <a:chExt cx="3410875" cy="119204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86BEF27E-62EB-E69F-6A6C-1DA4ABA8FCA6}"/>
                </a:ext>
              </a:extLst>
            </p:cNvPr>
            <p:cNvGrpSpPr/>
            <p:nvPr/>
          </p:nvGrpSpPr>
          <p:grpSpPr>
            <a:xfrm>
              <a:off x="4313339" y="4969037"/>
              <a:ext cx="1168376" cy="1192049"/>
              <a:chOff x="2084650" y="1806805"/>
              <a:chExt cx="1622195" cy="1655064"/>
            </a:xfrm>
          </p:grpSpPr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4706B208-AC44-8409-4808-A1F8C5B35AF7}"/>
                  </a:ext>
                </a:extLst>
              </p:cNvPr>
              <p:cNvGrpSpPr/>
              <p:nvPr/>
            </p:nvGrpSpPr>
            <p:grpSpPr>
              <a:xfrm>
                <a:off x="2084650" y="1806805"/>
                <a:ext cx="1622195" cy="1622195"/>
                <a:chOff x="2084650" y="1806805"/>
                <a:chExt cx="1622195" cy="1622195"/>
              </a:xfrm>
            </p:grpSpPr>
            <p:sp>
              <p:nvSpPr>
                <p:cNvPr id="17" name="椭圆 16">
                  <a:extLst>
                    <a:ext uri="{FF2B5EF4-FFF2-40B4-BE49-F238E27FC236}">
                      <a16:creationId xmlns:a16="http://schemas.microsoft.com/office/drawing/2014/main" id="{81F8A918-61BC-0B7E-0D33-F8AB16C1A629}"/>
                    </a:ext>
                  </a:extLst>
                </p:cNvPr>
                <p:cNvSpPr/>
                <p:nvPr/>
              </p:nvSpPr>
              <p:spPr>
                <a:xfrm>
                  <a:off x="2084650" y="1806805"/>
                  <a:ext cx="1622195" cy="1622195"/>
                </a:xfrm>
                <a:prstGeom prst="ellipse">
                  <a:avLst/>
                </a:prstGeom>
                <a:solidFill>
                  <a:srgbClr val="3D7EC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id="{EF981CAF-9DFC-9F63-AB09-033A38FE3213}"/>
                    </a:ext>
                  </a:extLst>
                </p:cNvPr>
                <p:cNvSpPr/>
                <p:nvPr/>
              </p:nvSpPr>
              <p:spPr>
                <a:xfrm>
                  <a:off x="2242144" y="1967199"/>
                  <a:ext cx="1301405" cy="1301405"/>
                </a:xfrm>
                <a:prstGeom prst="ellipse">
                  <a:avLst/>
                </a:prstGeom>
                <a:noFill/>
                <a:ln w="508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FDB7F94E-0257-BB21-E055-298AAA0F372C}"/>
                  </a:ext>
                </a:extLst>
              </p:cNvPr>
              <p:cNvSpPr txBox="1"/>
              <p:nvPr/>
            </p:nvSpPr>
            <p:spPr>
              <a:xfrm>
                <a:off x="2213533" y="1923506"/>
                <a:ext cx="1487509" cy="15383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600" dirty="0">
                    <a:solidFill>
                      <a:schemeClr val="bg1"/>
                    </a:solidFill>
                    <a:latin typeface="华文行楷" panose="02010800040101010101" pitchFamily="2" charset="-122"/>
                    <a:ea typeface="华文行楷" panose="02010800040101010101" pitchFamily="2" charset="-122"/>
                  </a:rPr>
                  <a:t>03</a:t>
                </a:r>
                <a:endParaRPr lang="zh-CN" altLang="en-US" sz="6600" dirty="0">
                  <a:solidFill>
                    <a:schemeClr val="bg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endParaRPr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3A4F665C-B130-9306-F229-0B3D730D20E1}"/>
                </a:ext>
              </a:extLst>
            </p:cNvPr>
            <p:cNvSpPr/>
            <p:nvPr/>
          </p:nvSpPr>
          <p:spPr>
            <a:xfrm>
              <a:off x="5994253" y="5006225"/>
              <a:ext cx="1729961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sz="6000" b="1" dirty="0">
                  <a:ln w="12700">
                    <a:solidFill>
                      <a:srgbClr val="FCF7DF"/>
                    </a:solidFill>
                    <a:prstDash val="solid"/>
                  </a:ln>
                  <a:solidFill>
                    <a:srgbClr val="3D7EC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总结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864737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636145-FE71-4A74-7461-79D78812E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6440B53-D2A4-0526-5009-AC0792C49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D8D68B5-B7DB-6AA1-ECCA-063DC3A3908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D7A4B20C-0682-042B-54D8-577E5B1A89DF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1C600A6A-596A-95E0-1BF8-727C2E92581A}"/>
              </a:ext>
            </a:extLst>
          </p:cNvPr>
          <p:cNvSpPr/>
          <p:nvPr/>
        </p:nvSpPr>
        <p:spPr>
          <a:xfrm>
            <a:off x="0" y="596901"/>
            <a:ext cx="12192000" cy="6261100"/>
          </a:xfrm>
          <a:prstGeom prst="roundRect">
            <a:avLst>
              <a:gd name="adj" fmla="val 0"/>
            </a:avLst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21126BA-1661-4BCB-31BC-3DF4638128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9" t="21841" r="51750" b="13738"/>
          <a:stretch>
            <a:fillRect/>
          </a:stretch>
        </p:blipFill>
        <p:spPr>
          <a:xfrm rot="239816">
            <a:off x="-3408" y="3037022"/>
            <a:ext cx="3186896" cy="399492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0D8BB56-5850-F409-995B-56FAAC2CECE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97" t="20277" r="12742" b="14221"/>
          <a:stretch>
            <a:fillRect/>
          </a:stretch>
        </p:blipFill>
        <p:spPr>
          <a:xfrm rot="21273490">
            <a:off x="9279055" y="3118671"/>
            <a:ext cx="3006191" cy="3831628"/>
          </a:xfrm>
          <a:prstGeom prst="rect">
            <a:avLst/>
          </a:prstGeom>
        </p:spPr>
      </p:pic>
      <p:sp>
        <p:nvSpPr>
          <p:cNvPr id="5" name="Freeform 2">
            <a:extLst>
              <a:ext uri="{FF2B5EF4-FFF2-40B4-BE49-F238E27FC236}">
                <a16:creationId xmlns:a16="http://schemas.microsoft.com/office/drawing/2014/main" id="{59EF69E2-2015-C970-B7FF-D084837CF5A5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163799A-C9CF-F7EC-F930-24D48B19FF1E}"/>
              </a:ext>
            </a:extLst>
          </p:cNvPr>
          <p:cNvGrpSpPr/>
          <p:nvPr/>
        </p:nvGrpSpPr>
        <p:grpSpPr>
          <a:xfrm>
            <a:off x="5252811" y="852678"/>
            <a:ext cx="1978758" cy="1978757"/>
            <a:chOff x="2084650" y="1806805"/>
            <a:chExt cx="1622195" cy="1622195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FC9C5D10-C12D-6B4A-8DCC-E73627A0C1B3}"/>
                </a:ext>
              </a:extLst>
            </p:cNvPr>
            <p:cNvGrpSpPr/>
            <p:nvPr/>
          </p:nvGrpSpPr>
          <p:grpSpPr>
            <a:xfrm>
              <a:off x="2084650" y="1806805"/>
              <a:ext cx="1622195" cy="1622195"/>
              <a:chOff x="2084650" y="1806805"/>
              <a:chExt cx="1622195" cy="1622195"/>
            </a:xfrm>
          </p:grpSpPr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2ACF2C62-6713-465B-FD25-C2717D115BFA}"/>
                  </a:ext>
                </a:extLst>
              </p:cNvPr>
              <p:cNvSpPr/>
              <p:nvPr/>
            </p:nvSpPr>
            <p:spPr>
              <a:xfrm>
                <a:off x="2084650" y="1806805"/>
                <a:ext cx="1622195" cy="1622195"/>
              </a:xfrm>
              <a:prstGeom prst="ellipse">
                <a:avLst/>
              </a:prstGeom>
              <a:solidFill>
                <a:srgbClr val="3D7EC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116C821B-984F-230C-6003-C212D4EACFE5}"/>
                  </a:ext>
                </a:extLst>
              </p:cNvPr>
              <p:cNvSpPr/>
              <p:nvPr/>
            </p:nvSpPr>
            <p:spPr>
              <a:xfrm>
                <a:off x="2242144" y="1967199"/>
                <a:ext cx="1301405" cy="1301405"/>
              </a:xfrm>
              <a:prstGeom prst="ellipse">
                <a:avLst/>
              </a:pr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2A4B96E-E8A0-28DF-71C9-35713163031C}"/>
                </a:ext>
              </a:extLst>
            </p:cNvPr>
            <p:cNvSpPr txBox="1"/>
            <p:nvPr/>
          </p:nvSpPr>
          <p:spPr>
            <a:xfrm>
              <a:off x="2428464" y="2005042"/>
              <a:ext cx="1079859" cy="1286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华文行楷" panose="02010800040101010101" pitchFamily="2" charset="-122"/>
                  <a:ea typeface="华文行楷" panose="02010800040101010101" pitchFamily="2" charset="-122"/>
                </a:rPr>
                <a:t>01</a:t>
              </a:r>
              <a:endParaRPr lang="zh-CN" altLang="en-US" sz="960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endParaRPr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BDC8BE77-1FBD-691D-6790-A251C116217D}"/>
              </a:ext>
            </a:extLst>
          </p:cNvPr>
          <p:cNvSpPr/>
          <p:nvPr/>
        </p:nvSpPr>
        <p:spPr>
          <a:xfrm>
            <a:off x="2451416" y="3150566"/>
            <a:ext cx="7289175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138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3D7EC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专题概述</a:t>
            </a:r>
          </a:p>
        </p:txBody>
      </p:sp>
    </p:spTree>
    <p:extLst>
      <p:ext uri="{BB962C8B-B14F-4D97-AF65-F5344CB8AC3E}">
        <p14:creationId xmlns:p14="http://schemas.microsoft.com/office/powerpoint/2010/main" val="299043654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22BC3-4C3C-7C9C-6459-32412BD7F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FFE3431-E127-460E-71A3-16C90A6E8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E6931D7-77A5-FB48-BAEC-6B4E523FAF3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DA59A936-BBED-2DE6-48F8-35BA735F7B98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EBDB604F-5FF4-8C13-FC38-02217AA1304B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83000"/>
                </a:schemeClr>
              </a:gs>
              <a:gs pos="5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A977975A-019E-EC50-A9EC-8FA8B25EEB61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DEA89ED-C418-EC57-B67A-FA988F739628}"/>
              </a:ext>
            </a:extLst>
          </p:cNvPr>
          <p:cNvSpPr/>
          <p:nvPr/>
        </p:nvSpPr>
        <p:spPr>
          <a:xfrm>
            <a:off x="348617" y="-1"/>
            <a:ext cx="389080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7200" b="1" cap="none" spc="0" dirty="0">
                <a:ln w="12700">
                  <a:noFill/>
                  <a:prstDash val="solid"/>
                </a:ln>
                <a:solidFill>
                  <a:srgbClr val="0764C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项目概述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C340A69-F708-7603-D6CD-E0ED768D55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108" y="1697633"/>
            <a:ext cx="8482741" cy="47331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63" name="组合 62">
            <a:extLst>
              <a:ext uri="{FF2B5EF4-FFF2-40B4-BE49-F238E27FC236}">
                <a16:creationId xmlns:a16="http://schemas.microsoft.com/office/drawing/2014/main" id="{4C97ED1C-3104-628E-915B-D83090790069}"/>
              </a:ext>
            </a:extLst>
          </p:cNvPr>
          <p:cNvGrpSpPr/>
          <p:nvPr/>
        </p:nvGrpSpPr>
        <p:grpSpPr>
          <a:xfrm>
            <a:off x="196088" y="1854200"/>
            <a:ext cx="3522133" cy="1016000"/>
            <a:chOff x="196088" y="1854200"/>
            <a:chExt cx="3522133" cy="1016000"/>
          </a:xfrm>
        </p:grpSpPr>
        <p:sp>
          <p:nvSpPr>
            <p:cNvPr id="40" name="Shape 5">
              <a:extLst>
                <a:ext uri="{FF2B5EF4-FFF2-40B4-BE49-F238E27FC236}">
                  <a16:creationId xmlns:a16="http://schemas.microsoft.com/office/drawing/2014/main" id="{161D0CFE-7D34-AC8C-B666-4B9B5D075B64}"/>
                </a:ext>
              </a:extLst>
            </p:cNvPr>
            <p:cNvSpPr/>
            <p:nvPr/>
          </p:nvSpPr>
          <p:spPr>
            <a:xfrm>
              <a:off x="196088" y="1854200"/>
              <a:ext cx="3522133" cy="1016000"/>
            </a:xfrm>
            <a:custGeom>
              <a:avLst/>
              <a:gdLst/>
              <a:ahLst/>
              <a:cxnLst/>
              <a:rect l="l" t="t" r="r" b="b"/>
              <a:pathLst>
                <a:path w="3403600" h="1016000">
                  <a:moveTo>
                    <a:pt x="101600" y="0"/>
                  </a:moveTo>
                  <a:lnTo>
                    <a:pt x="3302000" y="0"/>
                  </a:lnTo>
                  <a:cubicBezTo>
                    <a:pt x="3358075" y="0"/>
                    <a:pt x="3403600" y="45525"/>
                    <a:pt x="3403600" y="101600"/>
                  </a:cubicBezTo>
                  <a:lnTo>
                    <a:pt x="3403600" y="914400"/>
                  </a:lnTo>
                  <a:cubicBezTo>
                    <a:pt x="3403600" y="970475"/>
                    <a:pt x="3358075" y="1016000"/>
                    <a:pt x="3302000" y="1016000"/>
                  </a:cubicBezTo>
                  <a:lnTo>
                    <a:pt x="101600" y="1016000"/>
                  </a:lnTo>
                  <a:cubicBezTo>
                    <a:pt x="45525" y="1016000"/>
                    <a:pt x="0" y="970475"/>
                    <a:pt x="0" y="914400"/>
                  </a:cubicBezTo>
                  <a:lnTo>
                    <a:pt x="0" y="101600"/>
                  </a:lnTo>
                  <a:cubicBezTo>
                    <a:pt x="0" y="45525"/>
                    <a:pt x="45525" y="0"/>
                    <a:pt x="101600" y="0"/>
                  </a:cubicBezTo>
                  <a:close/>
                </a:path>
              </a:pathLst>
            </a:custGeom>
            <a:solidFill>
              <a:srgbClr val="0764C9">
                <a:alpha val="15000"/>
              </a:srgbClr>
            </a:solidFill>
            <a:ln/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1" name="Shape 6">
              <a:extLst>
                <a:ext uri="{FF2B5EF4-FFF2-40B4-BE49-F238E27FC236}">
                  <a16:creationId xmlns:a16="http://schemas.microsoft.com/office/drawing/2014/main" id="{FD1CDF61-DF5B-1983-7991-D617207713CE}"/>
                </a:ext>
              </a:extLst>
            </p:cNvPr>
            <p:cNvSpPr/>
            <p:nvPr/>
          </p:nvSpPr>
          <p:spPr>
            <a:xfrm>
              <a:off x="456439" y="2057400"/>
              <a:ext cx="266700" cy="304800"/>
            </a:xfrm>
            <a:custGeom>
              <a:avLst/>
              <a:gdLst/>
              <a:ahLst/>
              <a:cxnLst/>
              <a:rect l="l" t="t" r="r" b="b"/>
              <a:pathLst>
                <a:path w="266700" h="304800">
                  <a:moveTo>
                    <a:pt x="76200" y="0"/>
                  </a:moveTo>
                  <a:cubicBezTo>
                    <a:pt x="86737" y="0"/>
                    <a:pt x="95250" y="8513"/>
                    <a:pt x="95250" y="19050"/>
                  </a:cubicBezTo>
                  <a:lnTo>
                    <a:pt x="95250" y="38100"/>
                  </a:lnTo>
                  <a:lnTo>
                    <a:pt x="171450" y="38100"/>
                  </a:lnTo>
                  <a:lnTo>
                    <a:pt x="171450" y="19050"/>
                  </a:lnTo>
                  <a:cubicBezTo>
                    <a:pt x="171450" y="8513"/>
                    <a:pt x="179963" y="0"/>
                    <a:pt x="190500" y="0"/>
                  </a:cubicBezTo>
                  <a:cubicBezTo>
                    <a:pt x="201037" y="0"/>
                    <a:pt x="209550" y="8513"/>
                    <a:pt x="209550" y="19050"/>
                  </a:cubicBezTo>
                  <a:lnTo>
                    <a:pt x="209550" y="38100"/>
                  </a:lnTo>
                  <a:lnTo>
                    <a:pt x="228600" y="38100"/>
                  </a:lnTo>
                  <a:cubicBezTo>
                    <a:pt x="249615" y="38100"/>
                    <a:pt x="266700" y="55185"/>
                    <a:pt x="266700" y="76200"/>
                  </a:cubicBezTo>
                  <a:lnTo>
                    <a:pt x="266700" y="247650"/>
                  </a:lnTo>
                  <a:cubicBezTo>
                    <a:pt x="266700" y="268665"/>
                    <a:pt x="249615" y="285750"/>
                    <a:pt x="228600" y="285750"/>
                  </a:cubicBezTo>
                  <a:lnTo>
                    <a:pt x="38100" y="285750"/>
                  </a:lnTo>
                  <a:cubicBezTo>
                    <a:pt x="17085" y="285750"/>
                    <a:pt x="0" y="268665"/>
                    <a:pt x="0" y="247650"/>
                  </a:cubicBezTo>
                  <a:lnTo>
                    <a:pt x="0" y="76200"/>
                  </a:lnTo>
                  <a:cubicBezTo>
                    <a:pt x="0" y="55185"/>
                    <a:pt x="17085" y="38100"/>
                    <a:pt x="38100" y="38100"/>
                  </a:cubicBezTo>
                  <a:lnTo>
                    <a:pt x="57150" y="38100"/>
                  </a:lnTo>
                  <a:lnTo>
                    <a:pt x="57150" y="19050"/>
                  </a:lnTo>
                  <a:cubicBezTo>
                    <a:pt x="57150" y="8513"/>
                    <a:pt x="65663" y="0"/>
                    <a:pt x="76200" y="0"/>
                  </a:cubicBezTo>
                  <a:close/>
                  <a:moveTo>
                    <a:pt x="38100" y="142875"/>
                  </a:moveTo>
                  <a:lnTo>
                    <a:pt x="38100" y="161925"/>
                  </a:lnTo>
                  <a:cubicBezTo>
                    <a:pt x="38100" y="167164"/>
                    <a:pt x="42386" y="171450"/>
                    <a:pt x="47625" y="171450"/>
                  </a:cubicBezTo>
                  <a:lnTo>
                    <a:pt x="66675" y="171450"/>
                  </a:lnTo>
                  <a:cubicBezTo>
                    <a:pt x="71914" y="171450"/>
                    <a:pt x="76200" y="167164"/>
                    <a:pt x="76200" y="161925"/>
                  </a:cubicBezTo>
                  <a:lnTo>
                    <a:pt x="76200" y="142875"/>
                  </a:lnTo>
                  <a:cubicBezTo>
                    <a:pt x="76200" y="137636"/>
                    <a:pt x="71914" y="133350"/>
                    <a:pt x="66675" y="133350"/>
                  </a:cubicBezTo>
                  <a:lnTo>
                    <a:pt x="47625" y="133350"/>
                  </a:lnTo>
                  <a:cubicBezTo>
                    <a:pt x="42386" y="133350"/>
                    <a:pt x="38100" y="137636"/>
                    <a:pt x="38100" y="142875"/>
                  </a:cubicBezTo>
                  <a:close/>
                  <a:moveTo>
                    <a:pt x="114300" y="142875"/>
                  </a:moveTo>
                  <a:lnTo>
                    <a:pt x="114300" y="161925"/>
                  </a:lnTo>
                  <a:cubicBezTo>
                    <a:pt x="114300" y="167164"/>
                    <a:pt x="118586" y="171450"/>
                    <a:pt x="123825" y="171450"/>
                  </a:cubicBezTo>
                  <a:lnTo>
                    <a:pt x="142875" y="171450"/>
                  </a:lnTo>
                  <a:cubicBezTo>
                    <a:pt x="148114" y="171450"/>
                    <a:pt x="152400" y="167164"/>
                    <a:pt x="152400" y="161925"/>
                  </a:cubicBezTo>
                  <a:lnTo>
                    <a:pt x="152400" y="142875"/>
                  </a:lnTo>
                  <a:cubicBezTo>
                    <a:pt x="152400" y="137636"/>
                    <a:pt x="148114" y="133350"/>
                    <a:pt x="142875" y="133350"/>
                  </a:cubicBezTo>
                  <a:lnTo>
                    <a:pt x="123825" y="133350"/>
                  </a:lnTo>
                  <a:cubicBezTo>
                    <a:pt x="118586" y="133350"/>
                    <a:pt x="114300" y="137636"/>
                    <a:pt x="114300" y="142875"/>
                  </a:cubicBezTo>
                  <a:close/>
                  <a:moveTo>
                    <a:pt x="200025" y="133350"/>
                  </a:moveTo>
                  <a:cubicBezTo>
                    <a:pt x="194786" y="133350"/>
                    <a:pt x="190500" y="137636"/>
                    <a:pt x="190500" y="142875"/>
                  </a:cubicBezTo>
                  <a:lnTo>
                    <a:pt x="190500" y="161925"/>
                  </a:lnTo>
                  <a:cubicBezTo>
                    <a:pt x="190500" y="167164"/>
                    <a:pt x="194786" y="171450"/>
                    <a:pt x="200025" y="171450"/>
                  </a:cubicBezTo>
                  <a:lnTo>
                    <a:pt x="219075" y="171450"/>
                  </a:lnTo>
                  <a:cubicBezTo>
                    <a:pt x="224314" y="171450"/>
                    <a:pt x="228600" y="167164"/>
                    <a:pt x="228600" y="161925"/>
                  </a:cubicBezTo>
                  <a:lnTo>
                    <a:pt x="228600" y="142875"/>
                  </a:lnTo>
                  <a:cubicBezTo>
                    <a:pt x="228600" y="137636"/>
                    <a:pt x="224314" y="133350"/>
                    <a:pt x="219075" y="133350"/>
                  </a:cubicBezTo>
                  <a:lnTo>
                    <a:pt x="200025" y="133350"/>
                  </a:lnTo>
                  <a:close/>
                  <a:moveTo>
                    <a:pt x="38100" y="219075"/>
                  </a:moveTo>
                  <a:lnTo>
                    <a:pt x="38100" y="238125"/>
                  </a:lnTo>
                  <a:cubicBezTo>
                    <a:pt x="38100" y="243364"/>
                    <a:pt x="42386" y="247650"/>
                    <a:pt x="47625" y="247650"/>
                  </a:cubicBezTo>
                  <a:lnTo>
                    <a:pt x="66675" y="247650"/>
                  </a:lnTo>
                  <a:cubicBezTo>
                    <a:pt x="71914" y="247650"/>
                    <a:pt x="76200" y="243364"/>
                    <a:pt x="76200" y="238125"/>
                  </a:cubicBezTo>
                  <a:lnTo>
                    <a:pt x="76200" y="219075"/>
                  </a:lnTo>
                  <a:cubicBezTo>
                    <a:pt x="76200" y="213836"/>
                    <a:pt x="71914" y="209550"/>
                    <a:pt x="66675" y="209550"/>
                  </a:cubicBezTo>
                  <a:lnTo>
                    <a:pt x="47625" y="209550"/>
                  </a:lnTo>
                  <a:cubicBezTo>
                    <a:pt x="42386" y="209550"/>
                    <a:pt x="38100" y="213836"/>
                    <a:pt x="38100" y="219075"/>
                  </a:cubicBezTo>
                  <a:close/>
                  <a:moveTo>
                    <a:pt x="123825" y="209550"/>
                  </a:moveTo>
                  <a:cubicBezTo>
                    <a:pt x="118586" y="209550"/>
                    <a:pt x="114300" y="213836"/>
                    <a:pt x="114300" y="219075"/>
                  </a:cubicBezTo>
                  <a:lnTo>
                    <a:pt x="114300" y="238125"/>
                  </a:lnTo>
                  <a:cubicBezTo>
                    <a:pt x="114300" y="243364"/>
                    <a:pt x="118586" y="247650"/>
                    <a:pt x="123825" y="247650"/>
                  </a:cubicBezTo>
                  <a:lnTo>
                    <a:pt x="142875" y="247650"/>
                  </a:lnTo>
                  <a:cubicBezTo>
                    <a:pt x="148114" y="247650"/>
                    <a:pt x="152400" y="243364"/>
                    <a:pt x="152400" y="238125"/>
                  </a:cubicBezTo>
                  <a:lnTo>
                    <a:pt x="152400" y="219075"/>
                  </a:lnTo>
                  <a:cubicBezTo>
                    <a:pt x="152400" y="213836"/>
                    <a:pt x="148114" y="209550"/>
                    <a:pt x="142875" y="209550"/>
                  </a:cubicBezTo>
                  <a:lnTo>
                    <a:pt x="123825" y="209550"/>
                  </a:lnTo>
                  <a:close/>
                  <a:moveTo>
                    <a:pt x="190500" y="219075"/>
                  </a:moveTo>
                  <a:lnTo>
                    <a:pt x="190500" y="238125"/>
                  </a:lnTo>
                  <a:cubicBezTo>
                    <a:pt x="190500" y="243364"/>
                    <a:pt x="194786" y="247650"/>
                    <a:pt x="200025" y="247650"/>
                  </a:cubicBezTo>
                  <a:lnTo>
                    <a:pt x="219075" y="247650"/>
                  </a:lnTo>
                  <a:cubicBezTo>
                    <a:pt x="224314" y="247650"/>
                    <a:pt x="228600" y="243364"/>
                    <a:pt x="228600" y="238125"/>
                  </a:cubicBezTo>
                  <a:lnTo>
                    <a:pt x="228600" y="219075"/>
                  </a:lnTo>
                  <a:cubicBezTo>
                    <a:pt x="228600" y="213836"/>
                    <a:pt x="224314" y="209550"/>
                    <a:pt x="219075" y="209550"/>
                  </a:cubicBezTo>
                  <a:lnTo>
                    <a:pt x="200025" y="209550"/>
                  </a:lnTo>
                  <a:cubicBezTo>
                    <a:pt x="194786" y="209550"/>
                    <a:pt x="190500" y="213836"/>
                    <a:pt x="190500" y="219075"/>
                  </a:cubicBezTo>
                  <a:close/>
                </a:path>
              </a:pathLst>
            </a:custGeom>
            <a:solidFill>
              <a:srgbClr val="3D7EC1"/>
            </a:solidFill>
            <a:ln/>
          </p:spPr>
        </p:sp>
        <p:sp>
          <p:nvSpPr>
            <p:cNvPr id="42" name="Text 7">
              <a:extLst>
                <a:ext uri="{FF2B5EF4-FFF2-40B4-BE49-F238E27FC236}">
                  <a16:creationId xmlns:a16="http://schemas.microsoft.com/office/drawing/2014/main" id="{5BE3D4B3-D950-DC4E-1704-BF4F10A753AD}"/>
                </a:ext>
              </a:extLst>
            </p:cNvPr>
            <p:cNvSpPr/>
            <p:nvPr/>
          </p:nvSpPr>
          <p:spPr>
            <a:xfrm>
              <a:off x="881889" y="2057400"/>
              <a:ext cx="1246714" cy="3048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2000" b="1" dirty="0">
                  <a:solidFill>
                    <a:srgbClr val="253159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Noto Sans SC" pitchFamily="34" charset="-120"/>
                </a:rPr>
                <a:t>赛事时间</a:t>
              </a:r>
              <a:endParaRPr lang="en-US" sz="2000" b="1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43" name="Text 8">
              <a:extLst>
                <a:ext uri="{FF2B5EF4-FFF2-40B4-BE49-F238E27FC236}">
                  <a16:creationId xmlns:a16="http://schemas.microsoft.com/office/drawing/2014/main" id="{25A47EB3-A67B-9F49-8AB8-692226F8BC6E}"/>
                </a:ext>
              </a:extLst>
            </p:cNvPr>
            <p:cNvSpPr/>
            <p:nvPr/>
          </p:nvSpPr>
          <p:spPr>
            <a:xfrm>
              <a:off x="399289" y="2413000"/>
              <a:ext cx="3086100" cy="2540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r">
                <a:lnSpc>
                  <a:spcPct val="130000"/>
                </a:lnSpc>
              </a:pPr>
              <a:r>
                <a:rPr lang="en-US" b="1" dirty="0">
                  <a:solidFill>
                    <a:srgbClr val="253159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2025年11月9日-21日</a:t>
              </a: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D6E9BF8A-A23B-12A9-E3BE-0B6BF3BDD7CD}"/>
              </a:ext>
            </a:extLst>
          </p:cNvPr>
          <p:cNvGrpSpPr/>
          <p:nvPr/>
        </p:nvGrpSpPr>
        <p:grpSpPr>
          <a:xfrm>
            <a:off x="196087" y="4356100"/>
            <a:ext cx="3522131" cy="1016000"/>
            <a:chOff x="314622" y="4292600"/>
            <a:chExt cx="3403600" cy="1016000"/>
          </a:xfrm>
        </p:grpSpPr>
        <p:sp>
          <p:nvSpPr>
            <p:cNvPr id="44" name="Shape 9">
              <a:extLst>
                <a:ext uri="{FF2B5EF4-FFF2-40B4-BE49-F238E27FC236}">
                  <a16:creationId xmlns:a16="http://schemas.microsoft.com/office/drawing/2014/main" id="{C215EABC-4586-A7BA-774A-16B19A7A030A}"/>
                </a:ext>
              </a:extLst>
            </p:cNvPr>
            <p:cNvSpPr/>
            <p:nvPr/>
          </p:nvSpPr>
          <p:spPr>
            <a:xfrm>
              <a:off x="314622" y="4292600"/>
              <a:ext cx="3403600" cy="1016000"/>
            </a:xfrm>
            <a:custGeom>
              <a:avLst/>
              <a:gdLst/>
              <a:ahLst/>
              <a:cxnLst/>
              <a:rect l="l" t="t" r="r" b="b"/>
              <a:pathLst>
                <a:path w="3403600" h="1016000">
                  <a:moveTo>
                    <a:pt x="101600" y="0"/>
                  </a:moveTo>
                  <a:lnTo>
                    <a:pt x="3302000" y="0"/>
                  </a:lnTo>
                  <a:cubicBezTo>
                    <a:pt x="3358075" y="0"/>
                    <a:pt x="3403600" y="45525"/>
                    <a:pt x="3403600" y="101600"/>
                  </a:cubicBezTo>
                  <a:lnTo>
                    <a:pt x="3403600" y="914400"/>
                  </a:lnTo>
                  <a:cubicBezTo>
                    <a:pt x="3403600" y="970475"/>
                    <a:pt x="3358075" y="1016000"/>
                    <a:pt x="3302000" y="1016000"/>
                  </a:cubicBezTo>
                  <a:lnTo>
                    <a:pt x="101600" y="1016000"/>
                  </a:lnTo>
                  <a:cubicBezTo>
                    <a:pt x="45525" y="1016000"/>
                    <a:pt x="0" y="970475"/>
                    <a:pt x="0" y="914400"/>
                  </a:cubicBezTo>
                  <a:lnTo>
                    <a:pt x="0" y="101600"/>
                  </a:lnTo>
                  <a:cubicBezTo>
                    <a:pt x="0" y="45525"/>
                    <a:pt x="45525" y="0"/>
                    <a:pt x="101600" y="0"/>
                  </a:cubicBezTo>
                  <a:close/>
                </a:path>
              </a:pathLst>
            </a:custGeom>
            <a:solidFill>
              <a:srgbClr val="0764C9">
                <a:alpha val="15000"/>
              </a:srgbClr>
            </a:solidFill>
            <a:ln/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5" name="Shape 10">
              <a:extLst>
                <a:ext uri="{FF2B5EF4-FFF2-40B4-BE49-F238E27FC236}">
                  <a16:creationId xmlns:a16="http://schemas.microsoft.com/office/drawing/2014/main" id="{FDEA7073-0B25-8DDE-3BB7-9CFFD1101C5B}"/>
                </a:ext>
              </a:extLst>
            </p:cNvPr>
            <p:cNvSpPr/>
            <p:nvPr/>
          </p:nvSpPr>
          <p:spPr>
            <a:xfrm>
              <a:off x="594022" y="4495800"/>
              <a:ext cx="228600" cy="304800"/>
            </a:xfrm>
            <a:custGeom>
              <a:avLst/>
              <a:gdLst/>
              <a:ahLst/>
              <a:cxnLst/>
              <a:rect l="l" t="t" r="r" b="b"/>
              <a:pathLst>
                <a:path w="228600" h="304800">
                  <a:moveTo>
                    <a:pt x="0" y="112276"/>
                  </a:moveTo>
                  <a:cubicBezTo>
                    <a:pt x="0" y="50244"/>
                    <a:pt x="51197" y="0"/>
                    <a:pt x="114300" y="0"/>
                  </a:cubicBezTo>
                  <a:cubicBezTo>
                    <a:pt x="177403" y="0"/>
                    <a:pt x="228600" y="50244"/>
                    <a:pt x="228600" y="112276"/>
                  </a:cubicBezTo>
                  <a:cubicBezTo>
                    <a:pt x="228600" y="183297"/>
                    <a:pt x="157043" y="268426"/>
                    <a:pt x="127159" y="300871"/>
                  </a:cubicBezTo>
                  <a:cubicBezTo>
                    <a:pt x="120134" y="308491"/>
                    <a:pt x="108406" y="308491"/>
                    <a:pt x="101382" y="300871"/>
                  </a:cubicBezTo>
                  <a:cubicBezTo>
                    <a:pt x="71497" y="268426"/>
                    <a:pt x="-60" y="183297"/>
                    <a:pt x="-60" y="112276"/>
                  </a:cubicBezTo>
                  <a:close/>
                  <a:moveTo>
                    <a:pt x="114300" y="152400"/>
                  </a:moveTo>
                  <a:cubicBezTo>
                    <a:pt x="135328" y="152400"/>
                    <a:pt x="152400" y="135328"/>
                    <a:pt x="152400" y="114300"/>
                  </a:cubicBezTo>
                  <a:cubicBezTo>
                    <a:pt x="152400" y="93272"/>
                    <a:pt x="135328" y="76200"/>
                    <a:pt x="114300" y="76200"/>
                  </a:cubicBezTo>
                  <a:cubicBezTo>
                    <a:pt x="93272" y="76200"/>
                    <a:pt x="76200" y="93272"/>
                    <a:pt x="76200" y="114300"/>
                  </a:cubicBezTo>
                  <a:cubicBezTo>
                    <a:pt x="76200" y="135328"/>
                    <a:pt x="93272" y="152400"/>
                    <a:pt x="114300" y="152400"/>
                  </a:cubicBezTo>
                  <a:close/>
                </a:path>
              </a:pathLst>
            </a:custGeom>
            <a:solidFill>
              <a:srgbClr val="3D7EC1"/>
            </a:solidFill>
            <a:ln/>
          </p:spPr>
        </p:sp>
        <p:sp>
          <p:nvSpPr>
            <p:cNvPr id="46" name="Text 11">
              <a:extLst>
                <a:ext uri="{FF2B5EF4-FFF2-40B4-BE49-F238E27FC236}">
                  <a16:creationId xmlns:a16="http://schemas.microsoft.com/office/drawing/2014/main" id="{36A9AC40-9554-32CB-4E46-1E341DD6B895}"/>
                </a:ext>
              </a:extLst>
            </p:cNvPr>
            <p:cNvSpPr/>
            <p:nvPr/>
          </p:nvSpPr>
          <p:spPr>
            <a:xfrm>
              <a:off x="1000421" y="4495800"/>
              <a:ext cx="1075047" cy="3048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2000" b="1">
                  <a:solidFill>
                    <a:srgbClr val="253159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举办地点</a:t>
              </a:r>
              <a:endParaRPr lang="en-US" sz="2000" b="1" dirty="0">
                <a:solidFill>
                  <a:srgbClr val="253159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47" name="Text 12">
              <a:extLst>
                <a:ext uri="{FF2B5EF4-FFF2-40B4-BE49-F238E27FC236}">
                  <a16:creationId xmlns:a16="http://schemas.microsoft.com/office/drawing/2014/main" id="{1699E605-FF23-F9FF-8F6C-B65C4ACF1151}"/>
                </a:ext>
              </a:extLst>
            </p:cNvPr>
            <p:cNvSpPr/>
            <p:nvPr/>
          </p:nvSpPr>
          <p:spPr>
            <a:xfrm>
              <a:off x="517822" y="4851400"/>
              <a:ext cx="3086100" cy="2540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r">
                <a:lnSpc>
                  <a:spcPct val="130000"/>
                </a:lnSpc>
              </a:pPr>
              <a:r>
                <a:rPr lang="en-US" b="1" dirty="0" err="1">
                  <a:solidFill>
                    <a:srgbClr val="253159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广东、香港、澳门</a:t>
              </a:r>
              <a:endParaRPr lang="en-US" b="1" dirty="0">
                <a:solidFill>
                  <a:srgbClr val="253159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708C6C1E-C562-820B-0D8D-99AE380BF1EC}"/>
              </a:ext>
            </a:extLst>
          </p:cNvPr>
          <p:cNvGrpSpPr/>
          <p:nvPr/>
        </p:nvGrpSpPr>
        <p:grpSpPr>
          <a:xfrm>
            <a:off x="196089" y="3073400"/>
            <a:ext cx="3522132" cy="1016000"/>
            <a:chOff x="196089" y="3073400"/>
            <a:chExt cx="3403600" cy="1016000"/>
          </a:xfrm>
        </p:grpSpPr>
        <p:sp>
          <p:nvSpPr>
            <p:cNvPr id="48" name="Shape 13">
              <a:extLst>
                <a:ext uri="{FF2B5EF4-FFF2-40B4-BE49-F238E27FC236}">
                  <a16:creationId xmlns:a16="http://schemas.microsoft.com/office/drawing/2014/main" id="{89D7C4FE-B844-9270-3F9C-DD1CA0023470}"/>
                </a:ext>
              </a:extLst>
            </p:cNvPr>
            <p:cNvSpPr/>
            <p:nvPr/>
          </p:nvSpPr>
          <p:spPr>
            <a:xfrm>
              <a:off x="196089" y="3073400"/>
              <a:ext cx="3403600" cy="1016000"/>
            </a:xfrm>
            <a:custGeom>
              <a:avLst/>
              <a:gdLst/>
              <a:ahLst/>
              <a:cxnLst/>
              <a:rect l="l" t="t" r="r" b="b"/>
              <a:pathLst>
                <a:path w="3403600" h="1016000">
                  <a:moveTo>
                    <a:pt x="101600" y="0"/>
                  </a:moveTo>
                  <a:lnTo>
                    <a:pt x="3302000" y="0"/>
                  </a:lnTo>
                  <a:cubicBezTo>
                    <a:pt x="3358075" y="0"/>
                    <a:pt x="3403600" y="45525"/>
                    <a:pt x="3403600" y="101600"/>
                  </a:cubicBezTo>
                  <a:lnTo>
                    <a:pt x="3403600" y="914400"/>
                  </a:lnTo>
                  <a:cubicBezTo>
                    <a:pt x="3403600" y="970475"/>
                    <a:pt x="3358075" y="1016000"/>
                    <a:pt x="3302000" y="1016000"/>
                  </a:cubicBezTo>
                  <a:lnTo>
                    <a:pt x="101600" y="1016000"/>
                  </a:lnTo>
                  <a:cubicBezTo>
                    <a:pt x="45525" y="1016000"/>
                    <a:pt x="0" y="970475"/>
                    <a:pt x="0" y="914400"/>
                  </a:cubicBezTo>
                  <a:lnTo>
                    <a:pt x="0" y="101600"/>
                  </a:lnTo>
                  <a:cubicBezTo>
                    <a:pt x="0" y="45525"/>
                    <a:pt x="45525" y="0"/>
                    <a:pt x="101600" y="0"/>
                  </a:cubicBezTo>
                  <a:close/>
                </a:path>
              </a:pathLst>
            </a:custGeom>
            <a:solidFill>
              <a:srgbClr val="0764C9">
                <a:alpha val="15000"/>
              </a:srgbClr>
            </a:solidFill>
            <a:ln/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9" name="Shape 14">
              <a:extLst>
                <a:ext uri="{FF2B5EF4-FFF2-40B4-BE49-F238E27FC236}">
                  <a16:creationId xmlns:a16="http://schemas.microsoft.com/office/drawing/2014/main" id="{614E23AE-225D-D2D6-F41C-DD68A26B20DA}"/>
                </a:ext>
              </a:extLst>
            </p:cNvPr>
            <p:cNvSpPr/>
            <p:nvPr/>
          </p:nvSpPr>
          <p:spPr>
            <a:xfrm>
              <a:off x="437389" y="3276600"/>
              <a:ext cx="304800" cy="304800"/>
            </a:xfrm>
            <a:custGeom>
              <a:avLst/>
              <a:gdLst/>
              <a:ahLst/>
              <a:cxnLst/>
              <a:rect l="l" t="t" r="r" b="b"/>
              <a:pathLst>
                <a:path w="304800" h="304800">
                  <a:moveTo>
                    <a:pt x="266700" y="152400"/>
                  </a:moveTo>
                  <a:cubicBezTo>
                    <a:pt x="266700" y="89316"/>
                    <a:pt x="215484" y="38100"/>
                    <a:pt x="152400" y="38100"/>
                  </a:cubicBezTo>
                  <a:cubicBezTo>
                    <a:pt x="89316" y="38100"/>
                    <a:pt x="38100" y="89316"/>
                    <a:pt x="38100" y="152400"/>
                  </a:cubicBezTo>
                  <a:cubicBezTo>
                    <a:pt x="38100" y="215484"/>
                    <a:pt x="89316" y="266700"/>
                    <a:pt x="152400" y="266700"/>
                  </a:cubicBezTo>
                  <a:cubicBezTo>
                    <a:pt x="215484" y="266700"/>
                    <a:pt x="266700" y="215484"/>
                    <a:pt x="266700" y="152400"/>
                  </a:cubicBezTo>
                  <a:close/>
                  <a:moveTo>
                    <a:pt x="0" y="152400"/>
                  </a:moveTo>
                  <a:cubicBezTo>
                    <a:pt x="0" y="68288"/>
                    <a:pt x="68288" y="0"/>
                    <a:pt x="152400" y="0"/>
                  </a:cubicBezTo>
                  <a:cubicBezTo>
                    <a:pt x="236512" y="0"/>
                    <a:pt x="304800" y="68288"/>
                    <a:pt x="304800" y="152400"/>
                  </a:cubicBezTo>
                  <a:cubicBezTo>
                    <a:pt x="304800" y="236512"/>
                    <a:pt x="236512" y="304800"/>
                    <a:pt x="152400" y="304800"/>
                  </a:cubicBezTo>
                  <a:cubicBezTo>
                    <a:pt x="68288" y="304800"/>
                    <a:pt x="0" y="236512"/>
                    <a:pt x="0" y="152400"/>
                  </a:cubicBezTo>
                  <a:close/>
                  <a:moveTo>
                    <a:pt x="152400" y="200025"/>
                  </a:moveTo>
                  <a:cubicBezTo>
                    <a:pt x="178685" y="200025"/>
                    <a:pt x="200025" y="178685"/>
                    <a:pt x="200025" y="152400"/>
                  </a:cubicBezTo>
                  <a:cubicBezTo>
                    <a:pt x="200025" y="126115"/>
                    <a:pt x="178685" y="104775"/>
                    <a:pt x="152400" y="104775"/>
                  </a:cubicBezTo>
                  <a:cubicBezTo>
                    <a:pt x="126115" y="104775"/>
                    <a:pt x="104775" y="126115"/>
                    <a:pt x="104775" y="152400"/>
                  </a:cubicBezTo>
                  <a:cubicBezTo>
                    <a:pt x="104775" y="178685"/>
                    <a:pt x="126115" y="200025"/>
                    <a:pt x="152400" y="200025"/>
                  </a:cubicBezTo>
                  <a:close/>
                  <a:moveTo>
                    <a:pt x="152400" y="66675"/>
                  </a:moveTo>
                  <a:cubicBezTo>
                    <a:pt x="199713" y="66675"/>
                    <a:pt x="238125" y="105087"/>
                    <a:pt x="238125" y="152400"/>
                  </a:cubicBezTo>
                  <a:cubicBezTo>
                    <a:pt x="238125" y="199713"/>
                    <a:pt x="199713" y="238125"/>
                    <a:pt x="152400" y="238125"/>
                  </a:cubicBezTo>
                  <a:cubicBezTo>
                    <a:pt x="105087" y="238125"/>
                    <a:pt x="66675" y="199713"/>
                    <a:pt x="66675" y="152400"/>
                  </a:cubicBezTo>
                  <a:cubicBezTo>
                    <a:pt x="66675" y="105087"/>
                    <a:pt x="105087" y="66675"/>
                    <a:pt x="152400" y="66675"/>
                  </a:cubicBezTo>
                  <a:close/>
                  <a:moveTo>
                    <a:pt x="133350" y="152400"/>
                  </a:moveTo>
                  <a:cubicBezTo>
                    <a:pt x="133350" y="141886"/>
                    <a:pt x="141886" y="133350"/>
                    <a:pt x="152400" y="133350"/>
                  </a:cubicBezTo>
                  <a:cubicBezTo>
                    <a:pt x="162914" y="133350"/>
                    <a:pt x="171450" y="141886"/>
                    <a:pt x="171450" y="152400"/>
                  </a:cubicBezTo>
                  <a:cubicBezTo>
                    <a:pt x="171450" y="162914"/>
                    <a:pt x="162914" y="171450"/>
                    <a:pt x="152400" y="171450"/>
                  </a:cubicBezTo>
                  <a:cubicBezTo>
                    <a:pt x="141886" y="171450"/>
                    <a:pt x="133350" y="162914"/>
                    <a:pt x="133350" y="152400"/>
                  </a:cubicBezTo>
                  <a:close/>
                </a:path>
              </a:pathLst>
            </a:custGeom>
            <a:solidFill>
              <a:srgbClr val="3D7EC1"/>
            </a:solidFill>
            <a:ln/>
          </p:spPr>
        </p:sp>
        <p:sp>
          <p:nvSpPr>
            <p:cNvPr id="50" name="Text 15">
              <a:extLst>
                <a:ext uri="{FF2B5EF4-FFF2-40B4-BE49-F238E27FC236}">
                  <a16:creationId xmlns:a16="http://schemas.microsoft.com/office/drawing/2014/main" id="{0D7289A9-00CF-6CA9-5337-D9E2BD4C1AB6}"/>
                </a:ext>
              </a:extLst>
            </p:cNvPr>
            <p:cNvSpPr/>
            <p:nvPr/>
          </p:nvSpPr>
          <p:spPr>
            <a:xfrm>
              <a:off x="881888" y="3276600"/>
              <a:ext cx="1113147" cy="3048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2000" b="1">
                  <a:solidFill>
                    <a:srgbClr val="253159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项目目标</a:t>
              </a:r>
              <a:endParaRPr lang="en-US" sz="2000" b="1" dirty="0">
                <a:solidFill>
                  <a:srgbClr val="253159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51" name="Text 16">
              <a:extLst>
                <a:ext uri="{FF2B5EF4-FFF2-40B4-BE49-F238E27FC236}">
                  <a16:creationId xmlns:a16="http://schemas.microsoft.com/office/drawing/2014/main" id="{0FB00492-DC52-197B-8EBC-F71026582328}"/>
                </a:ext>
              </a:extLst>
            </p:cNvPr>
            <p:cNvSpPr/>
            <p:nvPr/>
          </p:nvSpPr>
          <p:spPr>
            <a:xfrm>
              <a:off x="399289" y="3632200"/>
              <a:ext cx="3086100" cy="2540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r">
                <a:lnSpc>
                  <a:spcPct val="130000"/>
                </a:lnSpc>
              </a:pPr>
              <a:r>
                <a:rPr lang="en-US" b="1" dirty="0" err="1">
                  <a:solidFill>
                    <a:srgbClr val="253159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制作专题网站，展示赛事信息</a:t>
              </a:r>
              <a:endParaRPr lang="en-US" b="1" dirty="0">
                <a:solidFill>
                  <a:srgbClr val="253159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93E1A0FB-2736-7C81-B516-84B203035651}"/>
              </a:ext>
            </a:extLst>
          </p:cNvPr>
          <p:cNvGrpSpPr/>
          <p:nvPr/>
        </p:nvGrpSpPr>
        <p:grpSpPr>
          <a:xfrm>
            <a:off x="196088" y="5575300"/>
            <a:ext cx="3522129" cy="1016000"/>
            <a:chOff x="594022" y="5511800"/>
            <a:chExt cx="3403600" cy="1016000"/>
          </a:xfrm>
        </p:grpSpPr>
        <p:sp>
          <p:nvSpPr>
            <p:cNvPr id="52" name="Shape 17">
              <a:extLst>
                <a:ext uri="{FF2B5EF4-FFF2-40B4-BE49-F238E27FC236}">
                  <a16:creationId xmlns:a16="http://schemas.microsoft.com/office/drawing/2014/main" id="{D44DC839-EE5B-A0BD-9DCD-1695C2DCCA7C}"/>
                </a:ext>
              </a:extLst>
            </p:cNvPr>
            <p:cNvSpPr/>
            <p:nvPr/>
          </p:nvSpPr>
          <p:spPr>
            <a:xfrm>
              <a:off x="594022" y="5511800"/>
              <a:ext cx="3403600" cy="1016000"/>
            </a:xfrm>
            <a:custGeom>
              <a:avLst/>
              <a:gdLst/>
              <a:ahLst/>
              <a:cxnLst/>
              <a:rect l="l" t="t" r="r" b="b"/>
              <a:pathLst>
                <a:path w="3403600" h="1016000">
                  <a:moveTo>
                    <a:pt x="101600" y="0"/>
                  </a:moveTo>
                  <a:lnTo>
                    <a:pt x="3302000" y="0"/>
                  </a:lnTo>
                  <a:cubicBezTo>
                    <a:pt x="3358075" y="0"/>
                    <a:pt x="3403600" y="45525"/>
                    <a:pt x="3403600" y="101600"/>
                  </a:cubicBezTo>
                  <a:lnTo>
                    <a:pt x="3403600" y="914400"/>
                  </a:lnTo>
                  <a:cubicBezTo>
                    <a:pt x="3403600" y="970475"/>
                    <a:pt x="3358075" y="1016000"/>
                    <a:pt x="3302000" y="1016000"/>
                  </a:cubicBezTo>
                  <a:lnTo>
                    <a:pt x="101600" y="1016000"/>
                  </a:lnTo>
                  <a:cubicBezTo>
                    <a:pt x="45525" y="1016000"/>
                    <a:pt x="0" y="970475"/>
                    <a:pt x="0" y="914400"/>
                  </a:cubicBezTo>
                  <a:lnTo>
                    <a:pt x="0" y="101600"/>
                  </a:lnTo>
                  <a:cubicBezTo>
                    <a:pt x="0" y="45525"/>
                    <a:pt x="45525" y="0"/>
                    <a:pt x="101600" y="0"/>
                  </a:cubicBezTo>
                  <a:close/>
                </a:path>
              </a:pathLst>
            </a:custGeom>
            <a:solidFill>
              <a:srgbClr val="0764C9">
                <a:alpha val="15000"/>
              </a:srgbClr>
            </a:solidFill>
            <a:ln/>
          </p:spPr>
        </p:sp>
        <p:sp>
          <p:nvSpPr>
            <p:cNvPr id="53" name="Shape 18">
              <a:extLst>
                <a:ext uri="{FF2B5EF4-FFF2-40B4-BE49-F238E27FC236}">
                  <a16:creationId xmlns:a16="http://schemas.microsoft.com/office/drawing/2014/main" id="{B7A25DDE-551F-EA17-7559-8F405C1127BD}"/>
                </a:ext>
              </a:extLst>
            </p:cNvPr>
            <p:cNvSpPr/>
            <p:nvPr/>
          </p:nvSpPr>
          <p:spPr>
            <a:xfrm>
              <a:off x="835322" y="5715000"/>
              <a:ext cx="304800" cy="304800"/>
            </a:xfrm>
            <a:custGeom>
              <a:avLst/>
              <a:gdLst/>
              <a:ahLst/>
              <a:cxnLst/>
              <a:rect l="l" t="t" r="r" b="b"/>
              <a:pathLst>
                <a:path w="304800" h="304800">
                  <a:moveTo>
                    <a:pt x="209490" y="166688"/>
                  </a:moveTo>
                  <a:lnTo>
                    <a:pt x="95845" y="166688"/>
                  </a:lnTo>
                  <a:cubicBezTo>
                    <a:pt x="97572" y="205085"/>
                    <a:pt x="106085" y="240447"/>
                    <a:pt x="118170" y="266343"/>
                  </a:cubicBezTo>
                  <a:cubicBezTo>
                    <a:pt x="124956" y="280928"/>
                    <a:pt x="132278" y="291227"/>
                    <a:pt x="139065" y="297537"/>
                  </a:cubicBezTo>
                  <a:cubicBezTo>
                    <a:pt x="145733" y="303788"/>
                    <a:pt x="150316" y="304800"/>
                    <a:pt x="152698" y="304800"/>
                  </a:cubicBezTo>
                  <a:cubicBezTo>
                    <a:pt x="155079" y="304800"/>
                    <a:pt x="159663" y="303788"/>
                    <a:pt x="166330" y="297537"/>
                  </a:cubicBezTo>
                  <a:cubicBezTo>
                    <a:pt x="173117" y="291227"/>
                    <a:pt x="180439" y="280868"/>
                    <a:pt x="187226" y="266343"/>
                  </a:cubicBezTo>
                  <a:cubicBezTo>
                    <a:pt x="199311" y="240447"/>
                    <a:pt x="207824" y="205085"/>
                    <a:pt x="209550" y="166688"/>
                  </a:cubicBezTo>
                  <a:close/>
                  <a:moveTo>
                    <a:pt x="95786" y="138113"/>
                  </a:moveTo>
                  <a:lnTo>
                    <a:pt x="209431" y="138113"/>
                  </a:lnTo>
                  <a:cubicBezTo>
                    <a:pt x="207764" y="99715"/>
                    <a:pt x="199251" y="64353"/>
                    <a:pt x="187166" y="38457"/>
                  </a:cubicBezTo>
                  <a:cubicBezTo>
                    <a:pt x="180380" y="23932"/>
                    <a:pt x="173057" y="13573"/>
                    <a:pt x="166271" y="7263"/>
                  </a:cubicBezTo>
                  <a:cubicBezTo>
                    <a:pt x="159603" y="1012"/>
                    <a:pt x="155019" y="0"/>
                    <a:pt x="152638" y="0"/>
                  </a:cubicBezTo>
                  <a:cubicBezTo>
                    <a:pt x="150257" y="0"/>
                    <a:pt x="145673" y="1012"/>
                    <a:pt x="139005" y="7263"/>
                  </a:cubicBezTo>
                  <a:cubicBezTo>
                    <a:pt x="132219" y="13573"/>
                    <a:pt x="124897" y="23932"/>
                    <a:pt x="118110" y="38457"/>
                  </a:cubicBezTo>
                  <a:cubicBezTo>
                    <a:pt x="106025" y="64353"/>
                    <a:pt x="97512" y="99715"/>
                    <a:pt x="95786" y="138113"/>
                  </a:cubicBezTo>
                  <a:close/>
                  <a:moveTo>
                    <a:pt x="67211" y="138113"/>
                  </a:moveTo>
                  <a:cubicBezTo>
                    <a:pt x="69294" y="87154"/>
                    <a:pt x="82451" y="39826"/>
                    <a:pt x="101679" y="8751"/>
                  </a:cubicBezTo>
                  <a:cubicBezTo>
                    <a:pt x="46851" y="28158"/>
                    <a:pt x="6489" y="78105"/>
                    <a:pt x="893" y="138113"/>
                  </a:cubicBezTo>
                  <a:lnTo>
                    <a:pt x="67211" y="138113"/>
                  </a:lnTo>
                  <a:close/>
                  <a:moveTo>
                    <a:pt x="893" y="166688"/>
                  </a:moveTo>
                  <a:cubicBezTo>
                    <a:pt x="6489" y="226695"/>
                    <a:pt x="46851" y="276642"/>
                    <a:pt x="101679" y="296049"/>
                  </a:cubicBezTo>
                  <a:cubicBezTo>
                    <a:pt x="82451" y="264974"/>
                    <a:pt x="69294" y="217646"/>
                    <a:pt x="67211" y="166688"/>
                  </a:cubicBezTo>
                  <a:lnTo>
                    <a:pt x="893" y="166688"/>
                  </a:lnTo>
                  <a:close/>
                  <a:moveTo>
                    <a:pt x="238065" y="166688"/>
                  </a:moveTo>
                  <a:cubicBezTo>
                    <a:pt x="235982" y="217646"/>
                    <a:pt x="222825" y="264974"/>
                    <a:pt x="203597" y="296049"/>
                  </a:cubicBezTo>
                  <a:cubicBezTo>
                    <a:pt x="258425" y="276582"/>
                    <a:pt x="298787" y="226695"/>
                    <a:pt x="304383" y="166688"/>
                  </a:cubicBezTo>
                  <a:lnTo>
                    <a:pt x="238065" y="166688"/>
                  </a:lnTo>
                  <a:close/>
                  <a:moveTo>
                    <a:pt x="304383" y="138113"/>
                  </a:moveTo>
                  <a:cubicBezTo>
                    <a:pt x="298787" y="78105"/>
                    <a:pt x="258425" y="28158"/>
                    <a:pt x="203597" y="8751"/>
                  </a:cubicBezTo>
                  <a:cubicBezTo>
                    <a:pt x="222825" y="39826"/>
                    <a:pt x="235982" y="87154"/>
                    <a:pt x="238065" y="138113"/>
                  </a:cubicBezTo>
                  <a:lnTo>
                    <a:pt x="304383" y="138113"/>
                  </a:lnTo>
                  <a:close/>
                </a:path>
              </a:pathLst>
            </a:custGeom>
            <a:solidFill>
              <a:srgbClr val="3D7EC1"/>
            </a:solidFill>
            <a:ln/>
          </p:spPr>
        </p:sp>
        <p:sp>
          <p:nvSpPr>
            <p:cNvPr id="54" name="Text 19">
              <a:extLst>
                <a:ext uri="{FF2B5EF4-FFF2-40B4-BE49-F238E27FC236}">
                  <a16:creationId xmlns:a16="http://schemas.microsoft.com/office/drawing/2014/main" id="{CE47484D-0C2F-C940-8284-BA1D9139A68D}"/>
                </a:ext>
              </a:extLst>
            </p:cNvPr>
            <p:cNvSpPr/>
            <p:nvPr/>
          </p:nvSpPr>
          <p:spPr>
            <a:xfrm>
              <a:off x="1279821" y="5715000"/>
              <a:ext cx="1276001" cy="3048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2000" b="1">
                  <a:solidFill>
                    <a:srgbClr val="253159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网站地址</a:t>
              </a:r>
              <a:endParaRPr lang="en-US" sz="2000" b="1" dirty="0">
                <a:solidFill>
                  <a:srgbClr val="253159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55" name="Text 20">
              <a:extLst>
                <a:ext uri="{FF2B5EF4-FFF2-40B4-BE49-F238E27FC236}">
                  <a16:creationId xmlns:a16="http://schemas.microsoft.com/office/drawing/2014/main" id="{7377A92E-8C5D-5612-229A-F400AE75BCA1}"/>
                </a:ext>
              </a:extLst>
            </p:cNvPr>
            <p:cNvSpPr/>
            <p:nvPr/>
          </p:nvSpPr>
          <p:spPr>
            <a:xfrm>
              <a:off x="797222" y="6070600"/>
              <a:ext cx="3073400" cy="2032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r">
                <a:lnSpc>
                  <a:spcPct val="130000"/>
                </a:lnSpc>
              </a:pPr>
              <a:r>
                <a:rPr lang="en-US" altLang="zh-CN" sz="1200" dirty="0">
                  <a:solidFill>
                    <a:srgbClr val="253159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https://galaxy-you.github.io/NationalGames/</a:t>
              </a:r>
              <a:endParaRPr lang="zh-CN" altLang="en-US" sz="1200" dirty="0">
                <a:solidFill>
                  <a:srgbClr val="253159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385696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8BE714D1-1F56-8034-6161-08766756C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881A7AC7-AC04-11A5-4686-2531A3A7DB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2">
            <a:extLst>
              <a:ext uri="{FF2B5EF4-FFF2-40B4-BE49-F238E27FC236}">
                <a16:creationId xmlns:a16="http://schemas.microsoft.com/office/drawing/2014/main" id="{5CA89282-20BB-8C5E-219B-01B5C874FBF3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7EE20B7A-A84A-76E1-769F-9BCD15AFA44B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83000"/>
                </a:schemeClr>
              </a:gs>
              <a:gs pos="5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68A920C3-9BDB-FE99-0C23-26DAEBF9F4E2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50A6E7D-4A47-D3E6-C3FF-A13C29FCCAE3}"/>
              </a:ext>
            </a:extLst>
          </p:cNvPr>
          <p:cNvSpPr/>
          <p:nvPr/>
        </p:nvSpPr>
        <p:spPr>
          <a:xfrm>
            <a:off x="348618" y="-1"/>
            <a:ext cx="389080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7200" b="1" cap="none" spc="0" dirty="0">
                <a:ln w="12700">
                  <a:noFill/>
                  <a:prstDash val="solid"/>
                </a:ln>
                <a:solidFill>
                  <a:srgbClr val="0764C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网站结构</a:t>
            </a:r>
          </a:p>
        </p:txBody>
      </p:sp>
      <p:sp>
        <p:nvSpPr>
          <p:cNvPr id="3" name="Text 1"/>
          <p:cNvSpPr/>
          <p:nvPr/>
        </p:nvSpPr>
        <p:spPr>
          <a:xfrm>
            <a:off x="0" y="-123190"/>
            <a:ext cx="12192000" cy="7056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572000" y="1619250"/>
            <a:ext cx="323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A3A6D">
                    <a:alpha val="85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网站信息架构全景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51300" y="2178050"/>
            <a:ext cx="417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981A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清晰的导航系统，确保用户三步内即可触达目标信息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625314" y="2838450"/>
            <a:ext cx="2946400" cy="711200"/>
          </a:xfrm>
          <a:custGeom>
            <a:avLst/>
            <a:gdLst/>
            <a:ahLst/>
            <a:cxnLst/>
            <a:rect l="l" t="t" r="r" b="b"/>
            <a:pathLst>
              <a:path w="2946400" h="711200">
                <a:moveTo>
                  <a:pt x="355600" y="0"/>
                </a:moveTo>
                <a:lnTo>
                  <a:pt x="2590800" y="0"/>
                </a:lnTo>
                <a:cubicBezTo>
                  <a:pt x="2787061" y="0"/>
                  <a:pt x="2946400" y="159339"/>
                  <a:pt x="2946400" y="355600"/>
                </a:cubicBezTo>
                <a:lnTo>
                  <a:pt x="2946400" y="355600"/>
                </a:lnTo>
                <a:cubicBezTo>
                  <a:pt x="2946400" y="551861"/>
                  <a:pt x="2787061" y="711200"/>
                  <a:pt x="25908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2A3A6D">
              <a:alpha val="85098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5031714" y="2990850"/>
            <a:ext cx="2286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 (快速导航)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089650" y="3549650"/>
            <a:ext cx="12700" cy="304800"/>
          </a:xfrm>
          <a:custGeom>
            <a:avLst/>
            <a:gdLst/>
            <a:ahLst/>
            <a:cxnLst/>
            <a:rect l="l" t="t" r="r" b="b"/>
            <a:pathLst>
              <a:path w="12700" h="304800">
                <a:moveTo>
                  <a:pt x="0" y="0"/>
                </a:moveTo>
                <a:lnTo>
                  <a:pt x="12700" y="0"/>
                </a:lnTo>
                <a:lnTo>
                  <a:pt x="127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6981A4"/>
          </a:solidFill>
          <a:ln/>
        </p:spPr>
      </p:sp>
      <p:sp>
        <p:nvSpPr>
          <p:cNvPr id="9" name="Shape 7"/>
          <p:cNvSpPr/>
          <p:nvPr/>
        </p:nvSpPr>
        <p:spPr>
          <a:xfrm>
            <a:off x="254000" y="3854450"/>
            <a:ext cx="11684000" cy="12700"/>
          </a:xfrm>
          <a:custGeom>
            <a:avLst/>
            <a:gdLst/>
            <a:ahLst/>
            <a:cxnLst/>
            <a:rect l="l" t="t" r="r" b="b"/>
            <a:pathLst>
              <a:path w="11684000" h="12700">
                <a:moveTo>
                  <a:pt x="0" y="0"/>
                </a:moveTo>
                <a:lnTo>
                  <a:pt x="11684000" y="0"/>
                </a:lnTo>
                <a:lnTo>
                  <a:pt x="11684000" y="12700"/>
                </a:lnTo>
                <a:lnTo>
                  <a:pt x="0" y="12700"/>
                </a:lnTo>
                <a:lnTo>
                  <a:pt x="0" y="0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10" name="Shape 8"/>
          <p:cNvSpPr/>
          <p:nvPr/>
        </p:nvSpPr>
        <p:spPr>
          <a:xfrm>
            <a:off x="1416050" y="4070350"/>
            <a:ext cx="12700" cy="203200"/>
          </a:xfrm>
          <a:custGeom>
            <a:avLst/>
            <a:gdLst/>
            <a:ahLst/>
            <a:cxnLst/>
            <a:rect l="l" t="t" r="r" b="b"/>
            <a:pathLst>
              <a:path w="12700" h="203200">
                <a:moveTo>
                  <a:pt x="0" y="0"/>
                </a:moveTo>
                <a:lnTo>
                  <a:pt x="12700" y="0"/>
                </a:lnTo>
                <a:lnTo>
                  <a:pt x="127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6981A4"/>
          </a:solidFill>
          <a:ln/>
        </p:spPr>
      </p:sp>
      <p:sp>
        <p:nvSpPr>
          <p:cNvPr id="11" name="Shape 9"/>
          <p:cNvSpPr/>
          <p:nvPr/>
        </p:nvSpPr>
        <p:spPr>
          <a:xfrm>
            <a:off x="254000" y="4273550"/>
            <a:ext cx="2336800" cy="965200"/>
          </a:xfrm>
          <a:custGeom>
            <a:avLst/>
            <a:gdLst/>
            <a:ahLst/>
            <a:cxnLst/>
            <a:rect l="l" t="t" r="r" b="b"/>
            <a:pathLst>
              <a:path w="2336800" h="965200">
                <a:moveTo>
                  <a:pt x="101597" y="0"/>
                </a:moveTo>
                <a:lnTo>
                  <a:pt x="2235203" y="0"/>
                </a:lnTo>
                <a:cubicBezTo>
                  <a:pt x="2291313" y="0"/>
                  <a:pt x="2336800" y="45487"/>
                  <a:pt x="2336800" y="101597"/>
                </a:cubicBezTo>
                <a:lnTo>
                  <a:pt x="2336800" y="863603"/>
                </a:lnTo>
                <a:cubicBezTo>
                  <a:pt x="2336800" y="919713"/>
                  <a:pt x="2291313" y="965200"/>
                  <a:pt x="22352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0764C9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1270000" y="44259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85904" y="0"/>
                </a:moveTo>
                <a:lnTo>
                  <a:pt x="219254" y="0"/>
                </a:lnTo>
                <a:cubicBezTo>
                  <a:pt x="235029" y="0"/>
                  <a:pt x="247888" y="12978"/>
                  <a:pt x="247293" y="28694"/>
                </a:cubicBezTo>
                <a:cubicBezTo>
                  <a:pt x="247174" y="31849"/>
                  <a:pt x="247055" y="35004"/>
                  <a:pt x="246876" y="38100"/>
                </a:cubicBezTo>
                <a:lnTo>
                  <a:pt x="276404" y="38100"/>
                </a:lnTo>
                <a:cubicBezTo>
                  <a:pt x="291941" y="38100"/>
                  <a:pt x="305633" y="50959"/>
                  <a:pt x="304443" y="67747"/>
                </a:cubicBezTo>
                <a:cubicBezTo>
                  <a:pt x="299978" y="129480"/>
                  <a:pt x="268426" y="163413"/>
                  <a:pt x="234196" y="181154"/>
                </a:cubicBezTo>
                <a:cubicBezTo>
                  <a:pt x="224790" y="186035"/>
                  <a:pt x="215205" y="189667"/>
                  <a:pt x="206097" y="192345"/>
                </a:cubicBezTo>
                <a:cubicBezTo>
                  <a:pt x="194072" y="209371"/>
                  <a:pt x="181570" y="218361"/>
                  <a:pt x="171629" y="223183"/>
                </a:cubicBezTo>
                <a:lnTo>
                  <a:pt x="171629" y="266700"/>
                </a:lnTo>
                <a:lnTo>
                  <a:pt x="209729" y="266700"/>
                </a:lnTo>
                <a:cubicBezTo>
                  <a:pt x="220266" y="266700"/>
                  <a:pt x="228779" y="275213"/>
                  <a:pt x="228779" y="285750"/>
                </a:cubicBezTo>
                <a:cubicBezTo>
                  <a:pt x="228779" y="296287"/>
                  <a:pt x="220266" y="304800"/>
                  <a:pt x="209729" y="304800"/>
                </a:cubicBezTo>
                <a:lnTo>
                  <a:pt x="95429" y="304800"/>
                </a:lnTo>
                <a:cubicBezTo>
                  <a:pt x="84892" y="304800"/>
                  <a:pt x="76379" y="296287"/>
                  <a:pt x="76379" y="285750"/>
                </a:cubicBezTo>
                <a:cubicBezTo>
                  <a:pt x="76379" y="275213"/>
                  <a:pt x="84892" y="266700"/>
                  <a:pt x="95429" y="266700"/>
                </a:cubicBezTo>
                <a:lnTo>
                  <a:pt x="133529" y="266700"/>
                </a:lnTo>
                <a:lnTo>
                  <a:pt x="133529" y="223183"/>
                </a:lnTo>
                <a:cubicBezTo>
                  <a:pt x="124004" y="218599"/>
                  <a:pt x="112157" y="210086"/>
                  <a:pt x="100608" y="194429"/>
                </a:cubicBezTo>
                <a:cubicBezTo>
                  <a:pt x="89654" y="191572"/>
                  <a:pt x="77748" y="187226"/>
                  <a:pt x="66139" y="180677"/>
                </a:cubicBezTo>
                <a:cubicBezTo>
                  <a:pt x="33933" y="162639"/>
                  <a:pt x="4882" y="128647"/>
                  <a:pt x="714" y="67627"/>
                </a:cubicBezTo>
                <a:cubicBezTo>
                  <a:pt x="-417" y="50899"/>
                  <a:pt x="13216" y="38040"/>
                  <a:pt x="28754" y="38040"/>
                </a:cubicBezTo>
                <a:lnTo>
                  <a:pt x="58281" y="38040"/>
                </a:lnTo>
                <a:cubicBezTo>
                  <a:pt x="58103" y="34945"/>
                  <a:pt x="57983" y="31849"/>
                  <a:pt x="57864" y="28635"/>
                </a:cubicBezTo>
                <a:cubicBezTo>
                  <a:pt x="57269" y="12859"/>
                  <a:pt x="70128" y="-60"/>
                  <a:pt x="85904" y="-60"/>
                </a:cubicBezTo>
                <a:close/>
                <a:moveTo>
                  <a:pt x="60424" y="66675"/>
                </a:moveTo>
                <a:lnTo>
                  <a:pt x="29230" y="66675"/>
                </a:lnTo>
                <a:cubicBezTo>
                  <a:pt x="32921" y="117098"/>
                  <a:pt x="56078" y="142339"/>
                  <a:pt x="79950" y="155734"/>
                </a:cubicBezTo>
                <a:cubicBezTo>
                  <a:pt x="71378" y="133529"/>
                  <a:pt x="64294" y="104537"/>
                  <a:pt x="60424" y="66675"/>
                </a:cubicBezTo>
                <a:close/>
                <a:moveTo>
                  <a:pt x="226219" y="152876"/>
                </a:moveTo>
                <a:cubicBezTo>
                  <a:pt x="250329" y="138708"/>
                  <a:pt x="272117" y="113526"/>
                  <a:pt x="275808" y="66675"/>
                </a:cubicBezTo>
                <a:lnTo>
                  <a:pt x="244673" y="66675"/>
                </a:lnTo>
                <a:cubicBezTo>
                  <a:pt x="240983" y="102930"/>
                  <a:pt x="234315" y="131088"/>
                  <a:pt x="226219" y="152876"/>
                </a:cubicBezTo>
                <a:close/>
              </a:path>
            </a:pathLst>
          </a:custGeom>
          <a:solidFill>
            <a:srgbClr val="3D7EC1"/>
          </a:solidFill>
          <a:ln/>
        </p:spPr>
      </p:sp>
      <p:sp>
        <p:nvSpPr>
          <p:cNvPr id="13" name="Text 11"/>
          <p:cNvSpPr/>
          <p:nvPr/>
        </p:nvSpPr>
        <p:spPr>
          <a:xfrm>
            <a:off x="355600" y="478155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5315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赛程安排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752850" y="4070350"/>
            <a:ext cx="12700" cy="203200"/>
          </a:xfrm>
          <a:custGeom>
            <a:avLst/>
            <a:gdLst/>
            <a:ahLst/>
            <a:cxnLst/>
            <a:rect l="l" t="t" r="r" b="b"/>
            <a:pathLst>
              <a:path w="12700" h="203200">
                <a:moveTo>
                  <a:pt x="0" y="0"/>
                </a:moveTo>
                <a:lnTo>
                  <a:pt x="12700" y="0"/>
                </a:lnTo>
                <a:lnTo>
                  <a:pt x="127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6981A4"/>
          </a:solidFill>
          <a:ln/>
        </p:spPr>
      </p:sp>
      <p:sp>
        <p:nvSpPr>
          <p:cNvPr id="15" name="Shape 13"/>
          <p:cNvSpPr/>
          <p:nvPr/>
        </p:nvSpPr>
        <p:spPr>
          <a:xfrm>
            <a:off x="2590800" y="4273550"/>
            <a:ext cx="2336800" cy="965200"/>
          </a:xfrm>
          <a:custGeom>
            <a:avLst/>
            <a:gdLst/>
            <a:ahLst/>
            <a:cxnLst/>
            <a:rect l="l" t="t" r="r" b="b"/>
            <a:pathLst>
              <a:path w="2336800" h="965200">
                <a:moveTo>
                  <a:pt x="101597" y="0"/>
                </a:moveTo>
                <a:lnTo>
                  <a:pt x="2235203" y="0"/>
                </a:lnTo>
                <a:cubicBezTo>
                  <a:pt x="2291313" y="0"/>
                  <a:pt x="2336800" y="45487"/>
                  <a:pt x="2336800" y="101597"/>
                </a:cubicBezTo>
                <a:lnTo>
                  <a:pt x="2336800" y="863603"/>
                </a:lnTo>
                <a:cubicBezTo>
                  <a:pt x="2336800" y="919713"/>
                  <a:pt x="2291313" y="965200"/>
                  <a:pt x="22352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0764C9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3625850" y="442595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01692" y="-5894"/>
                </a:moveTo>
                <a:cubicBezTo>
                  <a:pt x="208776" y="-774"/>
                  <a:pt x="211395" y="8513"/>
                  <a:pt x="208181" y="16609"/>
                </a:cubicBezTo>
                <a:lnTo>
                  <a:pt x="161508" y="133350"/>
                </a:lnTo>
                <a:lnTo>
                  <a:pt x="247650" y="133350"/>
                </a:lnTo>
                <a:cubicBezTo>
                  <a:pt x="255687" y="133350"/>
                  <a:pt x="262830" y="138351"/>
                  <a:pt x="265569" y="145911"/>
                </a:cubicBezTo>
                <a:cubicBezTo>
                  <a:pt x="268307" y="153472"/>
                  <a:pt x="265986" y="161925"/>
                  <a:pt x="259854" y="167045"/>
                </a:cubicBezTo>
                <a:lnTo>
                  <a:pt x="88404" y="309920"/>
                </a:lnTo>
                <a:cubicBezTo>
                  <a:pt x="81677" y="315516"/>
                  <a:pt x="72092" y="315813"/>
                  <a:pt x="65008" y="310694"/>
                </a:cubicBezTo>
                <a:cubicBezTo>
                  <a:pt x="57924" y="305574"/>
                  <a:pt x="55305" y="296287"/>
                  <a:pt x="58519" y="288191"/>
                </a:cubicBezTo>
                <a:lnTo>
                  <a:pt x="105192" y="171450"/>
                </a:lnTo>
                <a:lnTo>
                  <a:pt x="19050" y="171450"/>
                </a:lnTo>
                <a:cubicBezTo>
                  <a:pt x="11013" y="171450"/>
                  <a:pt x="3870" y="166449"/>
                  <a:pt x="1131" y="158889"/>
                </a:cubicBezTo>
                <a:cubicBezTo>
                  <a:pt x="-1607" y="151328"/>
                  <a:pt x="714" y="142875"/>
                  <a:pt x="6846" y="137755"/>
                </a:cubicBezTo>
                <a:lnTo>
                  <a:pt x="178296" y="-5120"/>
                </a:lnTo>
                <a:cubicBezTo>
                  <a:pt x="185023" y="-10716"/>
                  <a:pt x="194608" y="-11013"/>
                  <a:pt x="201692" y="-5894"/>
                </a:cubicBezTo>
                <a:close/>
              </a:path>
            </a:pathLst>
          </a:custGeom>
          <a:solidFill>
            <a:srgbClr val="3D7EC1"/>
          </a:solidFill>
          <a:ln/>
        </p:spPr>
      </p:sp>
      <p:sp>
        <p:nvSpPr>
          <p:cNvPr id="17" name="Text 15"/>
          <p:cNvSpPr/>
          <p:nvPr/>
        </p:nvSpPr>
        <p:spPr>
          <a:xfrm>
            <a:off x="2692400" y="478155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5315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赛场速讯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089650" y="4070350"/>
            <a:ext cx="12700" cy="203200"/>
          </a:xfrm>
          <a:custGeom>
            <a:avLst/>
            <a:gdLst/>
            <a:ahLst/>
            <a:cxnLst/>
            <a:rect l="l" t="t" r="r" b="b"/>
            <a:pathLst>
              <a:path w="12700" h="203200">
                <a:moveTo>
                  <a:pt x="0" y="0"/>
                </a:moveTo>
                <a:lnTo>
                  <a:pt x="12700" y="0"/>
                </a:lnTo>
                <a:lnTo>
                  <a:pt x="127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6981A4"/>
          </a:solidFill>
          <a:ln/>
        </p:spPr>
      </p:sp>
      <p:sp>
        <p:nvSpPr>
          <p:cNvPr id="19" name="Shape 17"/>
          <p:cNvSpPr/>
          <p:nvPr/>
        </p:nvSpPr>
        <p:spPr>
          <a:xfrm>
            <a:off x="4927600" y="4273550"/>
            <a:ext cx="2336800" cy="965200"/>
          </a:xfrm>
          <a:custGeom>
            <a:avLst/>
            <a:gdLst/>
            <a:ahLst/>
            <a:cxnLst/>
            <a:rect l="l" t="t" r="r" b="b"/>
            <a:pathLst>
              <a:path w="2336800" h="965200">
                <a:moveTo>
                  <a:pt x="101597" y="0"/>
                </a:moveTo>
                <a:lnTo>
                  <a:pt x="2235203" y="0"/>
                </a:lnTo>
                <a:cubicBezTo>
                  <a:pt x="2291313" y="0"/>
                  <a:pt x="2336800" y="45487"/>
                  <a:pt x="2336800" y="101597"/>
                </a:cubicBezTo>
                <a:lnTo>
                  <a:pt x="2336800" y="863603"/>
                </a:lnTo>
                <a:cubicBezTo>
                  <a:pt x="2336800" y="919713"/>
                  <a:pt x="2291313" y="965200"/>
                  <a:pt x="22352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0764C9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5924550" y="442595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8100" y="57150"/>
                </a:moveTo>
                <a:lnTo>
                  <a:pt x="38100" y="200025"/>
                </a:lnTo>
                <a:lnTo>
                  <a:pt x="304800" y="200025"/>
                </a:lnTo>
                <a:lnTo>
                  <a:pt x="304800" y="57150"/>
                </a:lnTo>
                <a:lnTo>
                  <a:pt x="38100" y="57150"/>
                </a:lnTo>
                <a:close/>
                <a:moveTo>
                  <a:pt x="0" y="57150"/>
                </a:moveTo>
                <a:cubicBezTo>
                  <a:pt x="0" y="36135"/>
                  <a:pt x="17085" y="19050"/>
                  <a:pt x="38100" y="19050"/>
                </a:cubicBezTo>
                <a:lnTo>
                  <a:pt x="304800" y="19050"/>
                </a:lnTo>
                <a:cubicBezTo>
                  <a:pt x="325815" y="19050"/>
                  <a:pt x="342900" y="36135"/>
                  <a:pt x="342900" y="57150"/>
                </a:cubicBezTo>
                <a:lnTo>
                  <a:pt x="342900" y="200025"/>
                </a:lnTo>
                <a:cubicBezTo>
                  <a:pt x="342900" y="221040"/>
                  <a:pt x="325815" y="238125"/>
                  <a:pt x="304800" y="238125"/>
                </a:cubicBezTo>
                <a:lnTo>
                  <a:pt x="38100" y="238125"/>
                </a:lnTo>
                <a:cubicBezTo>
                  <a:pt x="17085" y="238125"/>
                  <a:pt x="0" y="221040"/>
                  <a:pt x="0" y="200025"/>
                </a:cubicBezTo>
                <a:lnTo>
                  <a:pt x="0" y="57150"/>
                </a:lnTo>
                <a:close/>
                <a:moveTo>
                  <a:pt x="95250" y="266700"/>
                </a:moveTo>
                <a:lnTo>
                  <a:pt x="247650" y="266700"/>
                </a:lnTo>
                <a:cubicBezTo>
                  <a:pt x="258187" y="266700"/>
                  <a:pt x="266700" y="275213"/>
                  <a:pt x="266700" y="285750"/>
                </a:cubicBezTo>
                <a:cubicBezTo>
                  <a:pt x="266700" y="296287"/>
                  <a:pt x="258187" y="304800"/>
                  <a:pt x="247650" y="304800"/>
                </a:cubicBezTo>
                <a:lnTo>
                  <a:pt x="95250" y="304800"/>
                </a:lnTo>
                <a:cubicBezTo>
                  <a:pt x="84713" y="304800"/>
                  <a:pt x="76200" y="296287"/>
                  <a:pt x="76200" y="285750"/>
                </a:cubicBezTo>
                <a:cubicBezTo>
                  <a:pt x="76200" y="275213"/>
                  <a:pt x="84713" y="266700"/>
                  <a:pt x="95250" y="266700"/>
                </a:cubicBezTo>
                <a:close/>
              </a:path>
            </a:pathLst>
          </a:custGeom>
          <a:solidFill>
            <a:srgbClr val="3D7EC1"/>
          </a:solidFill>
          <a:ln/>
        </p:spPr>
      </p:sp>
      <p:sp>
        <p:nvSpPr>
          <p:cNvPr id="21" name="Text 19"/>
          <p:cNvSpPr/>
          <p:nvPr/>
        </p:nvSpPr>
        <p:spPr>
          <a:xfrm>
            <a:off x="5029200" y="478155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5315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直播大厅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426450" y="4070350"/>
            <a:ext cx="12700" cy="203200"/>
          </a:xfrm>
          <a:custGeom>
            <a:avLst/>
            <a:gdLst/>
            <a:ahLst/>
            <a:cxnLst/>
            <a:rect l="l" t="t" r="r" b="b"/>
            <a:pathLst>
              <a:path w="12700" h="203200">
                <a:moveTo>
                  <a:pt x="0" y="0"/>
                </a:moveTo>
                <a:lnTo>
                  <a:pt x="12700" y="0"/>
                </a:lnTo>
                <a:lnTo>
                  <a:pt x="127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6981A4"/>
          </a:solidFill>
          <a:ln/>
        </p:spPr>
      </p:sp>
      <p:sp>
        <p:nvSpPr>
          <p:cNvPr id="23" name="Shape 21"/>
          <p:cNvSpPr/>
          <p:nvPr/>
        </p:nvSpPr>
        <p:spPr>
          <a:xfrm>
            <a:off x="7264400" y="4273550"/>
            <a:ext cx="2336800" cy="965200"/>
          </a:xfrm>
          <a:custGeom>
            <a:avLst/>
            <a:gdLst/>
            <a:ahLst/>
            <a:cxnLst/>
            <a:rect l="l" t="t" r="r" b="b"/>
            <a:pathLst>
              <a:path w="2336800" h="965200">
                <a:moveTo>
                  <a:pt x="101597" y="0"/>
                </a:moveTo>
                <a:lnTo>
                  <a:pt x="2235203" y="0"/>
                </a:lnTo>
                <a:cubicBezTo>
                  <a:pt x="2291313" y="0"/>
                  <a:pt x="2336800" y="45487"/>
                  <a:pt x="2336800" y="101597"/>
                </a:cubicBezTo>
                <a:lnTo>
                  <a:pt x="2336800" y="863603"/>
                </a:lnTo>
                <a:cubicBezTo>
                  <a:pt x="2336800" y="919713"/>
                  <a:pt x="2291313" y="965200"/>
                  <a:pt x="22352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0764C9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8318500" y="442595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57150" y="57150"/>
                </a:moveTo>
                <a:cubicBezTo>
                  <a:pt x="57150" y="25598"/>
                  <a:pt x="82748" y="0"/>
                  <a:pt x="114300" y="0"/>
                </a:cubicBezTo>
                <a:cubicBezTo>
                  <a:pt x="144244" y="0"/>
                  <a:pt x="168831" y="23039"/>
                  <a:pt x="171271" y="52388"/>
                </a:cubicBezTo>
                <a:lnTo>
                  <a:pt x="138113" y="52388"/>
                </a:lnTo>
                <a:cubicBezTo>
                  <a:pt x="130195" y="52388"/>
                  <a:pt x="123825" y="58757"/>
                  <a:pt x="123825" y="66675"/>
                </a:cubicBezTo>
                <a:cubicBezTo>
                  <a:pt x="123825" y="74593"/>
                  <a:pt x="130195" y="80962"/>
                  <a:pt x="138113" y="80962"/>
                </a:cubicBezTo>
                <a:lnTo>
                  <a:pt x="171450" y="80962"/>
                </a:lnTo>
                <a:lnTo>
                  <a:pt x="171450" y="109537"/>
                </a:lnTo>
                <a:lnTo>
                  <a:pt x="138113" y="109537"/>
                </a:lnTo>
                <a:cubicBezTo>
                  <a:pt x="130195" y="109537"/>
                  <a:pt x="123825" y="115907"/>
                  <a:pt x="123825" y="123825"/>
                </a:cubicBezTo>
                <a:cubicBezTo>
                  <a:pt x="123825" y="131743"/>
                  <a:pt x="130195" y="138113"/>
                  <a:pt x="138113" y="138113"/>
                </a:cubicBezTo>
                <a:lnTo>
                  <a:pt x="171271" y="138113"/>
                </a:lnTo>
                <a:cubicBezTo>
                  <a:pt x="168831" y="167461"/>
                  <a:pt x="144304" y="190500"/>
                  <a:pt x="114300" y="190500"/>
                </a:cubicBezTo>
                <a:cubicBezTo>
                  <a:pt x="82748" y="190500"/>
                  <a:pt x="57150" y="164902"/>
                  <a:pt x="57150" y="133350"/>
                </a:cubicBezTo>
                <a:lnTo>
                  <a:pt x="57150" y="57150"/>
                </a:lnTo>
                <a:close/>
                <a:moveTo>
                  <a:pt x="14288" y="95250"/>
                </a:moveTo>
                <a:cubicBezTo>
                  <a:pt x="22205" y="95250"/>
                  <a:pt x="28575" y="101620"/>
                  <a:pt x="28575" y="109537"/>
                </a:cubicBezTo>
                <a:lnTo>
                  <a:pt x="28575" y="133350"/>
                </a:lnTo>
                <a:cubicBezTo>
                  <a:pt x="28575" y="180677"/>
                  <a:pt x="66973" y="219075"/>
                  <a:pt x="114300" y="219075"/>
                </a:cubicBezTo>
                <a:cubicBezTo>
                  <a:pt x="161627" y="219075"/>
                  <a:pt x="200025" y="180677"/>
                  <a:pt x="200025" y="133350"/>
                </a:cubicBezTo>
                <a:lnTo>
                  <a:pt x="200025" y="109537"/>
                </a:lnTo>
                <a:cubicBezTo>
                  <a:pt x="200025" y="101620"/>
                  <a:pt x="206395" y="95250"/>
                  <a:pt x="214313" y="95250"/>
                </a:cubicBezTo>
                <a:cubicBezTo>
                  <a:pt x="222230" y="95250"/>
                  <a:pt x="228600" y="101620"/>
                  <a:pt x="228600" y="109537"/>
                </a:cubicBezTo>
                <a:lnTo>
                  <a:pt x="228600" y="133350"/>
                </a:lnTo>
                <a:cubicBezTo>
                  <a:pt x="228600" y="191631"/>
                  <a:pt x="184964" y="239732"/>
                  <a:pt x="128588" y="246757"/>
                </a:cubicBezTo>
                <a:lnTo>
                  <a:pt x="128588" y="276225"/>
                </a:lnTo>
                <a:lnTo>
                  <a:pt x="157163" y="276225"/>
                </a:lnTo>
                <a:cubicBezTo>
                  <a:pt x="165080" y="276225"/>
                  <a:pt x="171450" y="282595"/>
                  <a:pt x="171450" y="290513"/>
                </a:cubicBezTo>
                <a:cubicBezTo>
                  <a:pt x="171450" y="298430"/>
                  <a:pt x="165080" y="304800"/>
                  <a:pt x="157163" y="304800"/>
                </a:cubicBezTo>
                <a:lnTo>
                  <a:pt x="71438" y="304800"/>
                </a:lnTo>
                <a:cubicBezTo>
                  <a:pt x="63520" y="304800"/>
                  <a:pt x="57150" y="298430"/>
                  <a:pt x="57150" y="290513"/>
                </a:cubicBezTo>
                <a:cubicBezTo>
                  <a:pt x="57150" y="282595"/>
                  <a:pt x="63520" y="276225"/>
                  <a:pt x="71438" y="276225"/>
                </a:cubicBezTo>
                <a:lnTo>
                  <a:pt x="100013" y="276225"/>
                </a:lnTo>
                <a:lnTo>
                  <a:pt x="100013" y="246757"/>
                </a:lnTo>
                <a:cubicBezTo>
                  <a:pt x="43636" y="239732"/>
                  <a:pt x="0" y="191631"/>
                  <a:pt x="0" y="133350"/>
                </a:cubicBezTo>
                <a:lnTo>
                  <a:pt x="0" y="109537"/>
                </a:lnTo>
                <a:cubicBezTo>
                  <a:pt x="0" y="101620"/>
                  <a:pt x="6370" y="95250"/>
                  <a:pt x="14288" y="95250"/>
                </a:cubicBezTo>
                <a:close/>
              </a:path>
            </a:pathLst>
          </a:custGeom>
          <a:solidFill>
            <a:srgbClr val="3D7EC1"/>
          </a:solidFill>
          <a:ln/>
        </p:spPr>
      </p:sp>
      <p:sp>
        <p:nvSpPr>
          <p:cNvPr id="25" name="Text 23"/>
          <p:cNvSpPr/>
          <p:nvPr/>
        </p:nvSpPr>
        <p:spPr>
          <a:xfrm>
            <a:off x="7366000" y="478155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5315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人物访谈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0763250" y="4070350"/>
            <a:ext cx="12700" cy="203200"/>
          </a:xfrm>
          <a:custGeom>
            <a:avLst/>
            <a:gdLst/>
            <a:ahLst/>
            <a:cxnLst/>
            <a:rect l="l" t="t" r="r" b="b"/>
            <a:pathLst>
              <a:path w="12700" h="203200">
                <a:moveTo>
                  <a:pt x="0" y="0"/>
                </a:moveTo>
                <a:lnTo>
                  <a:pt x="12700" y="0"/>
                </a:lnTo>
                <a:lnTo>
                  <a:pt x="127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6981A4"/>
          </a:solidFill>
          <a:ln/>
        </p:spPr>
      </p:sp>
      <p:sp>
        <p:nvSpPr>
          <p:cNvPr id="27" name="Shape 25"/>
          <p:cNvSpPr/>
          <p:nvPr/>
        </p:nvSpPr>
        <p:spPr>
          <a:xfrm>
            <a:off x="9601200" y="4273550"/>
            <a:ext cx="2336800" cy="965200"/>
          </a:xfrm>
          <a:custGeom>
            <a:avLst/>
            <a:gdLst/>
            <a:ahLst/>
            <a:cxnLst/>
            <a:rect l="l" t="t" r="r" b="b"/>
            <a:pathLst>
              <a:path w="2336800" h="965200">
                <a:moveTo>
                  <a:pt x="101597" y="0"/>
                </a:moveTo>
                <a:lnTo>
                  <a:pt x="2235203" y="0"/>
                </a:lnTo>
                <a:cubicBezTo>
                  <a:pt x="2291313" y="0"/>
                  <a:pt x="2336800" y="45487"/>
                  <a:pt x="2336800" y="101597"/>
                </a:cubicBezTo>
                <a:lnTo>
                  <a:pt x="2336800" y="863603"/>
                </a:lnTo>
                <a:cubicBezTo>
                  <a:pt x="2336800" y="919713"/>
                  <a:pt x="2291313" y="965200"/>
                  <a:pt x="22352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0764C9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10617200" y="44259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84118"/>
                </a:moveTo>
                <a:lnTo>
                  <a:pt x="152400" y="268248"/>
                </a:lnTo>
                <a:lnTo>
                  <a:pt x="152698" y="268129"/>
                </a:lnTo>
                <a:cubicBezTo>
                  <a:pt x="185202" y="254615"/>
                  <a:pt x="220087" y="247650"/>
                  <a:pt x="255270" y="247650"/>
                </a:cubicBezTo>
                <a:lnTo>
                  <a:pt x="266700" y="247650"/>
                </a:lnTo>
                <a:lnTo>
                  <a:pt x="266700" y="57150"/>
                </a:lnTo>
                <a:lnTo>
                  <a:pt x="255270" y="57150"/>
                </a:lnTo>
                <a:cubicBezTo>
                  <a:pt x="230148" y="57150"/>
                  <a:pt x="205204" y="62151"/>
                  <a:pt x="181987" y="71795"/>
                </a:cubicBezTo>
                <a:cubicBezTo>
                  <a:pt x="171986" y="75962"/>
                  <a:pt x="162104" y="80070"/>
                  <a:pt x="152400" y="84118"/>
                </a:cubicBezTo>
                <a:close/>
                <a:moveTo>
                  <a:pt x="137458" y="36612"/>
                </a:moveTo>
                <a:lnTo>
                  <a:pt x="152400" y="42863"/>
                </a:lnTo>
                <a:lnTo>
                  <a:pt x="167342" y="36612"/>
                </a:lnTo>
                <a:cubicBezTo>
                  <a:pt x="195203" y="25003"/>
                  <a:pt x="225088" y="19050"/>
                  <a:pt x="255270" y="19050"/>
                </a:cubicBezTo>
                <a:lnTo>
                  <a:pt x="276225" y="19050"/>
                </a:lnTo>
                <a:cubicBezTo>
                  <a:pt x="292001" y="19050"/>
                  <a:pt x="304800" y="31849"/>
                  <a:pt x="304800" y="47625"/>
                </a:cubicBezTo>
                <a:lnTo>
                  <a:pt x="304800" y="257175"/>
                </a:lnTo>
                <a:cubicBezTo>
                  <a:pt x="304800" y="272951"/>
                  <a:pt x="292001" y="285750"/>
                  <a:pt x="276225" y="285750"/>
                </a:cubicBezTo>
                <a:lnTo>
                  <a:pt x="255270" y="285750"/>
                </a:lnTo>
                <a:cubicBezTo>
                  <a:pt x="225088" y="285750"/>
                  <a:pt x="195203" y="291703"/>
                  <a:pt x="167342" y="303312"/>
                </a:cubicBezTo>
                <a:lnTo>
                  <a:pt x="159722" y="306467"/>
                </a:lnTo>
                <a:cubicBezTo>
                  <a:pt x="155019" y="308431"/>
                  <a:pt x="149781" y="308431"/>
                  <a:pt x="145078" y="306467"/>
                </a:cubicBezTo>
                <a:lnTo>
                  <a:pt x="137458" y="303312"/>
                </a:lnTo>
                <a:cubicBezTo>
                  <a:pt x="109597" y="291703"/>
                  <a:pt x="79712" y="285750"/>
                  <a:pt x="49530" y="285750"/>
                </a:cubicBezTo>
                <a:lnTo>
                  <a:pt x="28575" y="285750"/>
                </a:lnTo>
                <a:cubicBezTo>
                  <a:pt x="12799" y="285750"/>
                  <a:pt x="0" y="272951"/>
                  <a:pt x="0" y="257175"/>
                </a:cubicBezTo>
                <a:lnTo>
                  <a:pt x="0" y="47625"/>
                </a:lnTo>
                <a:cubicBezTo>
                  <a:pt x="0" y="31849"/>
                  <a:pt x="12799" y="19050"/>
                  <a:pt x="28575" y="19050"/>
                </a:cubicBezTo>
                <a:lnTo>
                  <a:pt x="49530" y="19050"/>
                </a:lnTo>
                <a:cubicBezTo>
                  <a:pt x="79712" y="19050"/>
                  <a:pt x="109597" y="25003"/>
                  <a:pt x="137458" y="36612"/>
                </a:cubicBezTo>
                <a:close/>
              </a:path>
            </a:pathLst>
          </a:custGeom>
          <a:solidFill>
            <a:srgbClr val="3D7EC1"/>
          </a:solidFill>
          <a:ln/>
        </p:spPr>
      </p:sp>
      <p:sp>
        <p:nvSpPr>
          <p:cNvPr id="29" name="Text 27"/>
          <p:cNvSpPr/>
          <p:nvPr/>
        </p:nvSpPr>
        <p:spPr>
          <a:xfrm>
            <a:off x="9702800" y="478155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5315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全运百科</a:t>
            </a:r>
            <a:endParaRPr lang="en-US" sz="1600" dirty="0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E2545F96-B314-9DE0-D57A-A0E91E627A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675" y="5491334"/>
            <a:ext cx="11081750" cy="10292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0BEF6-8ABB-A01D-C0B2-F93E3C5F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EB4E19D-4B9F-2203-65E6-1164F37CC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F588388-6FD3-9AAA-FE0B-136FE91A49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D0B92692-9126-6C65-0943-AFEF5F4F57A3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010C143F-B3CA-89D1-6C3E-73B3F50DD52C}"/>
              </a:ext>
            </a:extLst>
          </p:cNvPr>
          <p:cNvSpPr/>
          <p:nvPr/>
        </p:nvSpPr>
        <p:spPr>
          <a:xfrm>
            <a:off x="0" y="596901"/>
            <a:ext cx="12192000" cy="6261100"/>
          </a:xfrm>
          <a:prstGeom prst="roundRect">
            <a:avLst>
              <a:gd name="adj" fmla="val 0"/>
            </a:avLst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F4B765A-DDAF-1451-2C74-755B366D26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9" t="21841" r="51750" b="13738"/>
          <a:stretch>
            <a:fillRect/>
          </a:stretch>
        </p:blipFill>
        <p:spPr>
          <a:xfrm rot="239816">
            <a:off x="-3408" y="3037022"/>
            <a:ext cx="3186896" cy="399492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BCC8E19-B699-3797-F751-7DFA3B7C35A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97" t="20277" r="12742" b="14221"/>
          <a:stretch>
            <a:fillRect/>
          </a:stretch>
        </p:blipFill>
        <p:spPr>
          <a:xfrm rot="21273490">
            <a:off x="9279055" y="3118671"/>
            <a:ext cx="3006191" cy="3831628"/>
          </a:xfrm>
          <a:prstGeom prst="rect">
            <a:avLst/>
          </a:prstGeom>
        </p:spPr>
      </p:pic>
      <p:sp>
        <p:nvSpPr>
          <p:cNvPr id="5" name="Freeform 2">
            <a:extLst>
              <a:ext uri="{FF2B5EF4-FFF2-40B4-BE49-F238E27FC236}">
                <a16:creationId xmlns:a16="http://schemas.microsoft.com/office/drawing/2014/main" id="{C5BEBA18-9ED1-A181-B0A3-E29E90148ECD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2C7B6B1-757A-2FD0-25D9-3572F12D73D4}"/>
              </a:ext>
            </a:extLst>
          </p:cNvPr>
          <p:cNvGrpSpPr/>
          <p:nvPr/>
        </p:nvGrpSpPr>
        <p:grpSpPr>
          <a:xfrm>
            <a:off x="5252811" y="852678"/>
            <a:ext cx="1978758" cy="1978757"/>
            <a:chOff x="2084650" y="1806805"/>
            <a:chExt cx="1622195" cy="1622195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A58197C2-E8E3-0429-6F17-79EF85170E59}"/>
                </a:ext>
              </a:extLst>
            </p:cNvPr>
            <p:cNvGrpSpPr/>
            <p:nvPr/>
          </p:nvGrpSpPr>
          <p:grpSpPr>
            <a:xfrm>
              <a:off x="2084650" y="1806805"/>
              <a:ext cx="1622195" cy="1622195"/>
              <a:chOff x="2084650" y="1806805"/>
              <a:chExt cx="1622195" cy="1622195"/>
            </a:xfrm>
          </p:grpSpPr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CE736524-51F9-1855-C06B-A3EFCDD8FA64}"/>
                  </a:ext>
                </a:extLst>
              </p:cNvPr>
              <p:cNvSpPr/>
              <p:nvPr/>
            </p:nvSpPr>
            <p:spPr>
              <a:xfrm>
                <a:off x="2084650" y="1806805"/>
                <a:ext cx="1622195" cy="1622195"/>
              </a:xfrm>
              <a:prstGeom prst="ellipse">
                <a:avLst/>
              </a:prstGeom>
              <a:solidFill>
                <a:srgbClr val="3D7EC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603C3927-A9FA-F578-2603-6DDA60F55AF3}"/>
                  </a:ext>
                </a:extLst>
              </p:cNvPr>
              <p:cNvSpPr/>
              <p:nvPr/>
            </p:nvSpPr>
            <p:spPr>
              <a:xfrm>
                <a:off x="2242144" y="1967199"/>
                <a:ext cx="1301405" cy="1301405"/>
              </a:xfrm>
              <a:prstGeom prst="ellipse">
                <a:avLst/>
              </a:pr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2F7EBFA-8CC7-C3EF-786C-ACAEC525EF2A}"/>
                </a:ext>
              </a:extLst>
            </p:cNvPr>
            <p:cNvSpPr txBox="1"/>
            <p:nvPr/>
          </p:nvSpPr>
          <p:spPr>
            <a:xfrm>
              <a:off x="2345468" y="1987242"/>
              <a:ext cx="1079859" cy="1286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华文行楷" panose="02010800040101010101" pitchFamily="2" charset="-122"/>
                  <a:ea typeface="华文行楷" panose="02010800040101010101" pitchFamily="2" charset="-122"/>
                </a:rPr>
                <a:t>02</a:t>
              </a:r>
              <a:endParaRPr lang="zh-CN" altLang="en-US" sz="960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endParaRPr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CA3C6E89-C7B1-B95D-5E5A-6BEF4F654D91}"/>
              </a:ext>
            </a:extLst>
          </p:cNvPr>
          <p:cNvSpPr/>
          <p:nvPr/>
        </p:nvSpPr>
        <p:spPr>
          <a:xfrm>
            <a:off x="2451418" y="3150566"/>
            <a:ext cx="7289175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138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3D7EC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细节展示</a:t>
            </a:r>
          </a:p>
        </p:txBody>
      </p:sp>
    </p:spTree>
    <p:extLst>
      <p:ext uri="{BB962C8B-B14F-4D97-AF65-F5344CB8AC3E}">
        <p14:creationId xmlns:p14="http://schemas.microsoft.com/office/powerpoint/2010/main" val="174725249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245C3-8FA3-CAFA-0D93-3D51AF397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6A59B807-273D-B9D5-F51A-DC93371F6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EE56C8F9-6FCE-5208-3BC0-9A600FF859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2">
            <a:extLst>
              <a:ext uri="{FF2B5EF4-FFF2-40B4-BE49-F238E27FC236}">
                <a16:creationId xmlns:a16="http://schemas.microsoft.com/office/drawing/2014/main" id="{1CD9B07A-448D-CE79-0B5A-2C8C41666154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3F327F09-4146-C96D-0A5E-29F8FB6BCD27}"/>
              </a:ext>
            </a:extLst>
          </p:cNvPr>
          <p:cNvSpPr/>
          <p:nvPr/>
        </p:nvSpPr>
        <p:spPr>
          <a:xfrm>
            <a:off x="-1" y="-46787"/>
            <a:ext cx="12192001" cy="6914412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83000"/>
                </a:schemeClr>
              </a:gs>
              <a:gs pos="5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C3473A2D-FAE6-585D-6D51-80259EF2FDE3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B60809F3-4DBC-6B08-43FC-22ECF803DF33}"/>
              </a:ext>
            </a:extLst>
          </p:cNvPr>
          <p:cNvSpPr/>
          <p:nvPr/>
        </p:nvSpPr>
        <p:spPr>
          <a:xfrm>
            <a:off x="348621" y="-1"/>
            <a:ext cx="389080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7200" b="1" dirty="0">
                <a:ln w="12700">
                  <a:noFill/>
                  <a:prstDash val="solid"/>
                </a:ln>
                <a:solidFill>
                  <a:srgbClr val="0764C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赛程安排</a:t>
            </a:r>
            <a:endParaRPr lang="zh-CN" altLang="en-US" sz="7200" b="1" cap="none" spc="0" dirty="0">
              <a:ln w="12700">
                <a:noFill/>
                <a:prstDash val="solid"/>
              </a:ln>
              <a:solidFill>
                <a:srgbClr val="0764C9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1E79BD0-F264-D00F-3F9A-FC678804B51A}"/>
              </a:ext>
            </a:extLst>
          </p:cNvPr>
          <p:cNvSpPr/>
          <p:nvPr/>
        </p:nvSpPr>
        <p:spPr>
          <a:xfrm>
            <a:off x="0" y="-123190"/>
            <a:ext cx="12192000" cy="7056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A7D6ECC-546B-34D8-8AD3-5ECCED37232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" b="68190"/>
          <a:stretch>
            <a:fillRect/>
          </a:stretch>
        </p:blipFill>
        <p:spPr>
          <a:xfrm>
            <a:off x="6783304" y="161617"/>
            <a:ext cx="5257324" cy="65347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9" name="Text 2">
            <a:extLst>
              <a:ext uri="{FF2B5EF4-FFF2-40B4-BE49-F238E27FC236}">
                <a16:creationId xmlns:a16="http://schemas.microsoft.com/office/drawing/2014/main" id="{D7B6FF87-2C57-9623-10E4-579BE47158D4}"/>
              </a:ext>
            </a:extLst>
          </p:cNvPr>
          <p:cNvSpPr/>
          <p:nvPr/>
        </p:nvSpPr>
        <p:spPr>
          <a:xfrm>
            <a:off x="151372" y="1510843"/>
            <a:ext cx="323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zh-CN" altLang="en-US" sz="3000" b="1" dirty="0">
                <a:solidFill>
                  <a:srgbClr val="2A3A6D">
                    <a:alpha val="85000"/>
                  </a:srgbClr>
                </a:solidFill>
                <a:latin typeface="Noto Sans SC" pitchFamily="34" charset="0"/>
                <a:ea typeface="Noto Sans SC" pitchFamily="34" charset="-122"/>
              </a:rPr>
              <a:t>一、板块定位</a:t>
            </a:r>
            <a:endParaRPr lang="en-US" sz="16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7592F196-8E17-372D-9A1E-964ABE39C56F}"/>
              </a:ext>
            </a:extLst>
          </p:cNvPr>
          <p:cNvSpPr txBox="1"/>
          <p:nvPr/>
        </p:nvSpPr>
        <p:spPr>
          <a:xfrm>
            <a:off x="201930" y="2012146"/>
            <a:ext cx="6581373" cy="12496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 b="0" i="0">
                <a:solidFill>
                  <a:srgbClr val="1F2329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“赛程安排”是网站</a:t>
            </a:r>
            <a:r>
              <a:rPr lang="zh-CN" altLang="en-US" b="1" dirty="0"/>
              <a:t>多赛区赛事时间总览中枢</a:t>
            </a:r>
            <a:r>
              <a:rPr lang="zh-CN" altLang="en-US" dirty="0"/>
              <a:t>，整合了第十五届全运会“粤、港、澳”三地赛区的</a:t>
            </a:r>
            <a:r>
              <a:rPr lang="zh-CN" altLang="en-US" b="1" dirty="0"/>
              <a:t>全部赛事日程</a:t>
            </a:r>
            <a:r>
              <a:rPr lang="zh-CN" altLang="en-US" dirty="0"/>
              <a:t>，帮助用户掌握跨区域赛事的时间脉络。 </a:t>
            </a:r>
            <a:endParaRPr lang="en-US" altLang="zh-CN" dirty="0"/>
          </a:p>
        </p:txBody>
      </p:sp>
      <p:sp>
        <p:nvSpPr>
          <p:cNvPr id="42" name="Text 2">
            <a:extLst>
              <a:ext uri="{FF2B5EF4-FFF2-40B4-BE49-F238E27FC236}">
                <a16:creationId xmlns:a16="http://schemas.microsoft.com/office/drawing/2014/main" id="{70E508A7-62F1-2B49-9B47-CC14F9CDCBCE}"/>
              </a:ext>
            </a:extLst>
          </p:cNvPr>
          <p:cNvSpPr/>
          <p:nvPr/>
        </p:nvSpPr>
        <p:spPr>
          <a:xfrm>
            <a:off x="148065" y="3455127"/>
            <a:ext cx="323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zh-CN" altLang="en-US" sz="3000" b="1" dirty="0">
                <a:solidFill>
                  <a:srgbClr val="2A3A6D">
                    <a:alpha val="85000"/>
                  </a:srgbClr>
                </a:solidFill>
                <a:latin typeface="Noto Sans SC" pitchFamily="34" charset="0"/>
                <a:ea typeface="Noto Sans SC" pitchFamily="34" charset="-122"/>
              </a:rPr>
              <a:t>二、内容设计</a:t>
            </a:r>
            <a:endParaRPr 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1D5C262E-74C5-706D-0E28-4D8AE419CF57}"/>
              </a:ext>
            </a:extLst>
          </p:cNvPr>
          <p:cNvSpPr txBox="1"/>
          <p:nvPr/>
        </p:nvSpPr>
        <p:spPr>
          <a:xfrm>
            <a:off x="522502" y="3935720"/>
            <a:ext cx="8017844" cy="12496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 b="0" i="0">
                <a:solidFill>
                  <a:srgbClr val="1F2329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b="1" dirty="0"/>
              <a:t>多赛区体系的“区域化缩影”</a:t>
            </a:r>
            <a:endParaRPr lang="en-US" altLang="zh-CN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b="1" dirty="0"/>
              <a:t>地域视觉 </a:t>
            </a:r>
            <a:r>
              <a:rPr lang="en-US" altLang="zh-CN" b="1" dirty="0"/>
              <a:t>+ </a:t>
            </a:r>
            <a:r>
              <a:rPr lang="zh-CN" altLang="en-US" b="1" dirty="0"/>
              <a:t>赛程表格</a:t>
            </a:r>
            <a:endParaRPr lang="en-US" altLang="zh-CN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b="1" dirty="0"/>
              <a:t>多赛区赛程矩阵</a:t>
            </a:r>
          </a:p>
        </p:txBody>
      </p:sp>
      <p:sp>
        <p:nvSpPr>
          <p:cNvPr id="45" name="Text 2">
            <a:extLst>
              <a:ext uri="{FF2B5EF4-FFF2-40B4-BE49-F238E27FC236}">
                <a16:creationId xmlns:a16="http://schemas.microsoft.com/office/drawing/2014/main" id="{36FF4DCE-A1CB-A43F-30F0-52267F2F8C37}"/>
              </a:ext>
            </a:extLst>
          </p:cNvPr>
          <p:cNvSpPr/>
          <p:nvPr/>
        </p:nvSpPr>
        <p:spPr>
          <a:xfrm>
            <a:off x="148065" y="5365653"/>
            <a:ext cx="323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zh-CN" altLang="en-US" sz="3000" b="1" dirty="0">
                <a:solidFill>
                  <a:srgbClr val="2A3A6D">
                    <a:alpha val="85000"/>
                  </a:srgbClr>
                </a:solidFill>
                <a:latin typeface="Noto Sans SC" pitchFamily="34" charset="0"/>
                <a:ea typeface="Noto Sans SC" pitchFamily="34" charset="-122"/>
              </a:rPr>
              <a:t>三、功能价值</a:t>
            </a:r>
            <a:endParaRPr lang="en-US" sz="1600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B1A2A2D-1743-2547-EB2F-3812CE95BCF9}"/>
              </a:ext>
            </a:extLst>
          </p:cNvPr>
          <p:cNvSpPr txBox="1"/>
          <p:nvPr/>
        </p:nvSpPr>
        <p:spPr>
          <a:xfrm>
            <a:off x="299435" y="5822853"/>
            <a:ext cx="6386362" cy="84952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 b="0" i="0">
                <a:solidFill>
                  <a:srgbClr val="1F2329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作为“跨区域全运赛事”的时间导航工具，该板块对跨赛区参与者可统筹粤、港、澳三地赛事时间以规划行程。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0189771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B0F324-A924-E845-4594-1FA3E43D2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1EE7E241-D93C-FFFF-0AE5-B1874F8AD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6C257B6A-7764-3918-5AFD-2EA4B1636C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2">
            <a:extLst>
              <a:ext uri="{FF2B5EF4-FFF2-40B4-BE49-F238E27FC236}">
                <a16:creationId xmlns:a16="http://schemas.microsoft.com/office/drawing/2014/main" id="{7D489A47-3027-1633-245E-84EFB91AE6F6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6B3508F0-F98E-D551-F169-D3F83E23F44D}"/>
              </a:ext>
            </a:extLst>
          </p:cNvPr>
          <p:cNvSpPr/>
          <p:nvPr/>
        </p:nvSpPr>
        <p:spPr>
          <a:xfrm>
            <a:off x="-1" y="-46787"/>
            <a:ext cx="12192001" cy="6914412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83000"/>
                </a:schemeClr>
              </a:gs>
              <a:gs pos="5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B63DB394-33F9-3941-B093-095A26136D0A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5FC2D04-A0B2-D044-CF3D-D9FEDAF7851C}"/>
              </a:ext>
            </a:extLst>
          </p:cNvPr>
          <p:cNvSpPr/>
          <p:nvPr/>
        </p:nvSpPr>
        <p:spPr>
          <a:xfrm>
            <a:off x="348623" y="-1"/>
            <a:ext cx="389080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7200" b="1" cap="none" spc="0" dirty="0">
                <a:ln w="12700">
                  <a:noFill/>
                  <a:prstDash val="solid"/>
                </a:ln>
                <a:solidFill>
                  <a:srgbClr val="0764C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赛场速讯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3DE04E6-A1C2-6488-4334-CE0BFB1DC6AA}"/>
              </a:ext>
            </a:extLst>
          </p:cNvPr>
          <p:cNvSpPr/>
          <p:nvPr/>
        </p:nvSpPr>
        <p:spPr>
          <a:xfrm>
            <a:off x="0" y="-123190"/>
            <a:ext cx="12192000" cy="7056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9" name="图片 48">
            <a:extLst>
              <a:ext uri="{FF2B5EF4-FFF2-40B4-BE49-F238E27FC236}">
                <a16:creationId xmlns:a16="http://schemas.microsoft.com/office/drawing/2014/main" id="{BDC860CF-E991-6438-1009-058D86EAB8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355" y="1703266"/>
            <a:ext cx="7298410" cy="4553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6917F9A-7594-BC1E-AE12-535AA81BEBDA}"/>
              </a:ext>
            </a:extLst>
          </p:cNvPr>
          <p:cNvSpPr txBox="1"/>
          <p:nvPr/>
        </p:nvSpPr>
        <p:spPr>
          <a:xfrm>
            <a:off x="348623" y="1954851"/>
            <a:ext cx="4262497" cy="40504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 b="0" i="0">
                <a:solidFill>
                  <a:srgbClr val="1F2329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“赛场速讯”是网站的</a:t>
            </a:r>
            <a:r>
              <a:rPr lang="zh-CN" altLang="en-US" b="1" dirty="0"/>
              <a:t>实时新闻报道</a:t>
            </a:r>
            <a:r>
              <a:rPr lang="zh-CN" altLang="en-US" dirty="0"/>
              <a:t>核心板块，以</a:t>
            </a:r>
            <a:r>
              <a:rPr lang="zh-CN" altLang="en-US" b="1" dirty="0"/>
              <a:t>“零时差”</a:t>
            </a:r>
            <a:r>
              <a:rPr lang="zh-CN" altLang="en-US" dirty="0"/>
              <a:t>的资讯更新节奏为目标，聚焦全运多项目赛事前沿动态。板块涵盖羽毛球、女排、橄榄球、游泳、乒乓球等多领域战报，通过</a:t>
            </a:r>
            <a:r>
              <a:rPr lang="zh-CN" altLang="en-US" b="1" dirty="0"/>
              <a:t>“赛事亮点</a:t>
            </a:r>
            <a:r>
              <a:rPr lang="en-US" altLang="zh-CN" b="1" dirty="0"/>
              <a:t>+</a:t>
            </a:r>
            <a:r>
              <a:rPr lang="zh-CN" altLang="en-US" b="1" dirty="0"/>
              <a:t>赛事结果”</a:t>
            </a:r>
            <a:r>
              <a:rPr lang="zh-CN" altLang="en-US" dirty="0"/>
              <a:t>的简洁形式，搭配精准时间戳，第一时间呈现运动员们的赛场表现及全国纪录刷新等关键节点。它既是用户追踪赛事进展的</a:t>
            </a:r>
            <a:r>
              <a:rPr lang="zh-CN" altLang="en-US" b="1" dirty="0"/>
              <a:t>“信息雷达”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5896868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EEFB0-61C6-18AF-8835-93A3D83E4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0F8B7DAA-F565-9D13-C6A9-613ECB136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1AFF74BF-8FE4-4ED9-553D-828DFC1676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7000"/>
                </a:schemeClr>
              </a:gs>
              <a:gs pos="63000">
                <a:srgbClr val="3D7EC1">
                  <a:alpha val="30000"/>
                </a:srgbClr>
              </a:gs>
              <a:gs pos="0">
                <a:srgbClr val="0764C9">
                  <a:alpha val="80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2">
            <a:extLst>
              <a:ext uri="{FF2B5EF4-FFF2-40B4-BE49-F238E27FC236}">
                <a16:creationId xmlns:a16="http://schemas.microsoft.com/office/drawing/2014/main" id="{62E3974B-5553-3CA6-B323-07F01C544F04}"/>
              </a:ext>
            </a:extLst>
          </p:cNvPr>
          <p:cNvSpPr/>
          <p:nvPr/>
        </p:nvSpPr>
        <p:spPr>
          <a:xfrm rot="646978" flipV="1">
            <a:off x="7275908" y="-443207"/>
            <a:ext cx="6818195" cy="2513904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</p:spPr>
        <p:txBody>
          <a:bodyPr/>
          <a:lstStyle/>
          <a:p>
            <a:endParaRPr lang="zh-CN" altLang="en-US" b="1" dirty="0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DD5D9F5A-2B5C-C80A-20BA-CB0EC06D84CA}"/>
              </a:ext>
            </a:extLst>
          </p:cNvPr>
          <p:cNvSpPr/>
          <p:nvPr/>
        </p:nvSpPr>
        <p:spPr>
          <a:xfrm>
            <a:off x="-1" y="-46787"/>
            <a:ext cx="12192001" cy="6914412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83000"/>
                </a:schemeClr>
              </a:gs>
              <a:gs pos="5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D959EDB1-9368-C4F0-54DF-E6FB997B42B8}"/>
              </a:ext>
            </a:extLst>
          </p:cNvPr>
          <p:cNvSpPr/>
          <p:nvPr/>
        </p:nvSpPr>
        <p:spPr>
          <a:xfrm rot="21301533">
            <a:off x="-1649991" y="-834510"/>
            <a:ext cx="6973312" cy="2814061"/>
          </a:xfrm>
          <a:custGeom>
            <a:avLst/>
            <a:gdLst/>
            <a:ahLst/>
            <a:cxnLst/>
            <a:rect l="l" t="t" r="r" b="b"/>
            <a:pathLst>
              <a:path w="11908085" h="4867430">
                <a:moveTo>
                  <a:pt x="0" y="0"/>
                </a:moveTo>
                <a:lnTo>
                  <a:pt x="11908085" y="0"/>
                </a:lnTo>
                <a:lnTo>
                  <a:pt x="11908085" y="4867430"/>
                </a:lnTo>
                <a:lnTo>
                  <a:pt x="0" y="486743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effectLst>
            <a:reflection endPos="0" dist="50800" dir="5400000" sy="-100000" algn="bl" rotWithShape="0"/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B4437DD3-F22C-FB7D-6DE0-09D615E0B333}"/>
              </a:ext>
            </a:extLst>
          </p:cNvPr>
          <p:cNvSpPr/>
          <p:nvPr/>
        </p:nvSpPr>
        <p:spPr>
          <a:xfrm>
            <a:off x="348624" y="-1"/>
            <a:ext cx="389080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7200" b="1" dirty="0">
                <a:ln w="12700">
                  <a:noFill/>
                  <a:prstDash val="solid"/>
                </a:ln>
                <a:solidFill>
                  <a:srgbClr val="0764C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直播大厅</a:t>
            </a:r>
            <a:endParaRPr lang="zh-CN" altLang="en-US" sz="7200" b="1" cap="none" spc="0" dirty="0">
              <a:ln w="12700">
                <a:noFill/>
                <a:prstDash val="solid"/>
              </a:ln>
              <a:solidFill>
                <a:srgbClr val="0764C9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455B6286-AEA8-1310-C992-74AF5493F11F}"/>
              </a:ext>
            </a:extLst>
          </p:cNvPr>
          <p:cNvSpPr/>
          <p:nvPr/>
        </p:nvSpPr>
        <p:spPr>
          <a:xfrm>
            <a:off x="0" y="-123190"/>
            <a:ext cx="12192000" cy="7056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9" name="Text 2">
            <a:extLst>
              <a:ext uri="{FF2B5EF4-FFF2-40B4-BE49-F238E27FC236}">
                <a16:creationId xmlns:a16="http://schemas.microsoft.com/office/drawing/2014/main" id="{B2FE2272-55C8-063F-A470-7026622A674B}"/>
              </a:ext>
            </a:extLst>
          </p:cNvPr>
          <p:cNvSpPr/>
          <p:nvPr/>
        </p:nvSpPr>
        <p:spPr>
          <a:xfrm>
            <a:off x="151372" y="1374021"/>
            <a:ext cx="323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zh-CN" altLang="en-US" sz="3000" b="1" dirty="0">
                <a:solidFill>
                  <a:srgbClr val="2A3A6D">
                    <a:alpha val="85000"/>
                  </a:srgbClr>
                </a:solidFill>
                <a:latin typeface="Noto Sans SC" pitchFamily="34" charset="0"/>
                <a:ea typeface="Noto Sans SC" pitchFamily="34" charset="-122"/>
              </a:rPr>
              <a:t>一、板块定位</a:t>
            </a:r>
            <a:endParaRPr lang="en-US" sz="16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FB3CC383-3DF5-87BA-B462-EA3887493E9D}"/>
              </a:ext>
            </a:extLst>
          </p:cNvPr>
          <p:cNvSpPr txBox="1"/>
          <p:nvPr/>
        </p:nvSpPr>
        <p:spPr>
          <a:xfrm>
            <a:off x="201932" y="1772657"/>
            <a:ext cx="5230264" cy="204985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 b="0" i="0">
                <a:solidFill>
                  <a:srgbClr val="1F2329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“直播大厅” 是网站全运赛事直播信息</a:t>
            </a:r>
            <a:r>
              <a:rPr lang="zh-CN" altLang="en-US" b="1" dirty="0"/>
              <a:t>聚合中枢</a:t>
            </a:r>
            <a:r>
              <a:rPr lang="zh-CN" altLang="en-US" dirty="0"/>
              <a:t>，分为“正在直播”与“即将直播”两大模块，覆盖全运多项目、多赛区直播信息，用户点击可直接跳转央视网对应直播内容，</a:t>
            </a:r>
            <a:r>
              <a:rPr lang="zh-CN" altLang="en-US" b="1" dirty="0"/>
              <a:t>打造“一键观赛”的全链路体验</a:t>
            </a:r>
            <a:r>
              <a:rPr lang="zh-CN" altLang="en-US" dirty="0"/>
              <a:t>。</a:t>
            </a:r>
          </a:p>
        </p:txBody>
      </p:sp>
      <p:sp>
        <p:nvSpPr>
          <p:cNvPr id="45" name="Text 2">
            <a:extLst>
              <a:ext uri="{FF2B5EF4-FFF2-40B4-BE49-F238E27FC236}">
                <a16:creationId xmlns:a16="http://schemas.microsoft.com/office/drawing/2014/main" id="{D96B91AA-3037-DA17-79B4-E0A39EB3BE23}"/>
              </a:ext>
            </a:extLst>
          </p:cNvPr>
          <p:cNvSpPr/>
          <p:nvPr/>
        </p:nvSpPr>
        <p:spPr>
          <a:xfrm>
            <a:off x="151372" y="3937643"/>
            <a:ext cx="323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zh-CN" altLang="en-US" sz="3000" b="1" dirty="0">
                <a:solidFill>
                  <a:srgbClr val="2A3A6D">
                    <a:alpha val="85000"/>
                  </a:srgbClr>
                </a:solidFill>
                <a:latin typeface="Noto Sans SC" pitchFamily="34" charset="0"/>
                <a:ea typeface="Noto Sans SC" pitchFamily="34" charset="-122"/>
              </a:rPr>
              <a:t>二、功能价值</a:t>
            </a:r>
            <a:endParaRPr lang="en-US" sz="1600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D7A78BE9-23CE-0195-952D-0A89BE12D9E7}"/>
              </a:ext>
            </a:extLst>
          </p:cNvPr>
          <p:cNvSpPr txBox="1"/>
          <p:nvPr/>
        </p:nvSpPr>
        <p:spPr>
          <a:xfrm>
            <a:off x="201932" y="4370188"/>
            <a:ext cx="5132759" cy="244996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 b="0" i="0">
                <a:solidFill>
                  <a:srgbClr val="1F2329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串联 “赛程安排”“赛场速讯” 板块，形成</a:t>
            </a:r>
            <a:r>
              <a:rPr lang="zh-CN" altLang="en-US" b="1" dirty="0"/>
              <a:t>“赛程规划 </a:t>
            </a:r>
            <a:r>
              <a:rPr lang="en-US" altLang="zh-CN" b="1" dirty="0"/>
              <a:t>- </a:t>
            </a:r>
            <a:r>
              <a:rPr lang="zh-CN" altLang="en-US" b="1" dirty="0"/>
              <a:t>直播观看 </a:t>
            </a:r>
            <a:r>
              <a:rPr lang="en-US" altLang="zh-CN" b="1" dirty="0"/>
              <a:t>- </a:t>
            </a:r>
            <a:r>
              <a:rPr lang="zh-CN" altLang="en-US" b="1" dirty="0"/>
              <a:t>动态追踪”</a:t>
            </a:r>
            <a:r>
              <a:rPr lang="zh-CN" altLang="en-US" dirty="0"/>
              <a:t>的全运信息闭环，让用户既能通过 “正在直播” 即时沉浸观赛，又能借助 “即将直播” 提前布局观赛计划，全方位满足全运赛事的视听与信息需求。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CAAA9A-2770-4AC7-E1EC-D6BF014CC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7714" y="1374021"/>
            <a:ext cx="6882792" cy="48969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1145637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1782</Words>
  <Application>Microsoft Office PowerPoint</Application>
  <PresentationFormat>宽屏</PresentationFormat>
  <Paragraphs>92</Paragraphs>
  <Slides>15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Noto Sans SC</vt:lpstr>
      <vt:lpstr>ui-sans-serif</vt:lpstr>
      <vt:lpstr>等线</vt:lpstr>
      <vt:lpstr>华文行楷</vt:lpstr>
      <vt:lpstr>楷体</vt:lpstr>
      <vt:lpstr>Arial</vt:lpstr>
      <vt:lpstr>Calibri</vt:lpstr>
      <vt:lpstr>Times New Roman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Lenovo</dc:creator>
  <cp:lastModifiedBy>xue17633265170@outlook.com</cp:lastModifiedBy>
  <cp:revision>13</cp:revision>
  <dcterms:created xsi:type="dcterms:W3CDTF">2023-08-09T12:44:00Z</dcterms:created>
  <dcterms:modified xsi:type="dcterms:W3CDTF">2025-11-18T03:06:28Z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</Properties>
</file>

<file path=docProps/thumbnail.jpeg>
</file>